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jOr2laMtKf3d2e03ISycY3lE5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6"/>
    <p:restoredTop sz="86398"/>
  </p:normalViewPr>
  <p:slideViewPr>
    <p:cSldViewPr snapToGrid="0">
      <p:cViewPr varScale="1">
        <p:scale>
          <a:sx n="47" d="100"/>
          <a:sy n="47" d="100"/>
        </p:scale>
        <p:origin x="288" y="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9" name="Google Shape;2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jpg"/><Relationship Id="rId10" Type="http://schemas.openxmlformats.org/officeDocument/2006/relationships/hyperlink" Target="https://pixabay.com/photos/search/koli%20bacteria/" TargetMode="External"/><Relationship Id="rId4" Type="http://schemas.openxmlformats.org/officeDocument/2006/relationships/image" Target="../media/image27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TU8A-kzxR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hyperlink" Target="https://youtu.be/DddOzinHal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vie dans les environnements extrêmes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3460994" y="3908741"/>
            <a:ext cx="11086050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lang="fr-FR" sz="8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8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extrêmophiles</a:t>
            </a:r>
            <a:endParaRPr lang="fr-FR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 descr="Europlanet logo"/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A3553-B5B8-4613-A355-CD417A3EF746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E6A00A25-A9D3-3D4E-A9FC-B65FBC530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r-FR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8100" b="0" i="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extrêmophiles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6" name="Google Shape;206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9" name="Google Shape;209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Broken eg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30910" y="2176736"/>
            <a:ext cx="5248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 descr="Eg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8906" y="3103709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 descr="Eg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98" y="3004423"/>
            <a:ext cx="4310188" cy="6157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 descr="Col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242614">
            <a:off x="2200401" y="4624548"/>
            <a:ext cx="2781990" cy="242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 descr="Sal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95740" y="4567341"/>
            <a:ext cx="1875316" cy="33706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6B8B2-6347-9C40-8311-4C5117708E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6054" y="1644598"/>
            <a:ext cx="13535891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fr-F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s’est-il passé ? Pourquoi ?</a:t>
            </a:r>
            <a:endParaRPr lang="en-GB" sz="70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Discutez en groupe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22" name="Google Shape;222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5" name="Google Shape;225;p31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Extremeophile illustration">
            <a:extLst>
              <a:ext uri="{FF2B5EF4-FFF2-40B4-BE49-F238E27FC236}">
                <a16:creationId xmlns:a16="http://schemas.microsoft.com/office/drawing/2014/main" id="{56BB30D3-5ABC-CD47-BB38-0AC5FAA2A61F}"/>
              </a:ext>
            </a:extLst>
          </p:cNvPr>
          <p:cNvGrpSpPr/>
          <p:nvPr/>
        </p:nvGrpSpPr>
        <p:grpSpPr>
          <a:xfrm>
            <a:off x="4570579" y="2390584"/>
            <a:ext cx="9146841" cy="6172657"/>
            <a:chOff x="3409830" y="1305072"/>
            <a:chExt cx="10719827" cy="7267428"/>
          </a:xfrm>
        </p:grpSpPr>
        <p:pic>
          <p:nvPicPr>
            <p:cNvPr id="227" name="Google Shape;227;p31" descr="A picture containing shap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424487" y="1714500"/>
              <a:ext cx="7439025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31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348344">
              <a:off x="12048444" y="194112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31" descr="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1822520">
              <a:off x="3409830" y="1305072"/>
              <a:ext cx="2081213" cy="3429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D7342DA-3B15-1E49-8E0B-F14639228D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0681" y="1598974"/>
            <a:ext cx="18551236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fr-F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Pensez-vous que cela ait un effet sur l’habitabilité de Mars ?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4" descr="Image of cells"/>
          <p:cNvPicPr preferRelativeResize="0"/>
          <p:nvPr/>
        </p:nvPicPr>
        <p:blipFill rotWithShape="1">
          <a:blip r:embed="rId3">
            <a:alphaModFix/>
          </a:blip>
          <a:srcRect r="63438" b="32105"/>
          <a:stretch/>
        </p:blipFill>
        <p:spPr>
          <a:xfrm>
            <a:off x="6414206" y="1079715"/>
            <a:ext cx="3371852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 descr="Image of membrane"/>
          <p:cNvPicPr preferRelativeResize="0"/>
          <p:nvPr/>
        </p:nvPicPr>
        <p:blipFill rotWithShape="1">
          <a:blip r:embed="rId4">
            <a:alphaModFix/>
          </a:blip>
          <a:srcRect r="62812" b="23070"/>
          <a:stretch/>
        </p:blipFill>
        <p:spPr>
          <a:xfrm>
            <a:off x="10119039" y="1064992"/>
            <a:ext cx="3400456" cy="448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 descr="Image of Mars surface environment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8" name="Google Shape;23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9" name="Google Shape;23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41" name="Google Shape;24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Google Shape;24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44" name="Google Shape;244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5" name="Google Shape;24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6" name="Google Shape;24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5928138"/>
            <a:ext cx="2680408" cy="2928088"/>
            <a:chOff x="0" y="-28575"/>
            <a:chExt cx="3573877" cy="3904117"/>
          </a:xfrm>
        </p:grpSpPr>
        <p:sp>
          <p:nvSpPr>
            <p:cNvPr id="248" name="Google Shape;248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fr-FR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Que peuvent faire les cellules pour s’adapter à un environnement extrême ?</a:t>
              </a:r>
              <a:endParaRPr lang="fr-FR" dirty="0"/>
            </a:p>
          </p:txBody>
        </p:sp>
      </p:grpSp>
      <p:grpSp>
        <p:nvGrpSpPr>
          <p:cNvPr id="250" name="Google Shape;25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5901998"/>
            <a:ext cx="2680408" cy="2497201"/>
            <a:chOff x="0" y="-28575"/>
            <a:chExt cx="3573877" cy="3329601"/>
          </a:xfrm>
        </p:grpSpPr>
        <p:sp>
          <p:nvSpPr>
            <p:cNvPr id="251" name="Google Shape;251;p14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fr-FR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Pourquoi la membrane cellulaire est-elle importante ?</a:t>
              </a:r>
              <a:endParaRPr lang="fr-FR" dirty="0"/>
            </a:p>
          </p:txBody>
        </p:sp>
      </p:grpSp>
      <p:grpSp>
        <p:nvGrpSpPr>
          <p:cNvPr id="253" name="Google Shape;25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5901998"/>
            <a:ext cx="2680408" cy="3154431"/>
            <a:chOff x="0" y="-28575"/>
            <a:chExt cx="3573877" cy="4205908"/>
          </a:xfrm>
        </p:grpSpPr>
        <p:sp>
          <p:nvSpPr>
            <p:cNvPr id="254" name="Google Shape;254;p14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fr-FR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lang="fr-FR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0" y="730236"/>
              <a:ext cx="3548477" cy="3447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Comment les conditions extrêmes sur Mars pourraient-elles affecter les cellules?</a:t>
              </a:r>
              <a:endParaRPr lang="fr-FR" dirty="0"/>
            </a:p>
          </p:txBody>
        </p:sp>
      </p:grpSp>
      <p:grpSp>
        <p:nvGrpSpPr>
          <p:cNvPr id="256" name="Google Shape;25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4859783"/>
            <a:ext cx="5107555" cy="3959724"/>
            <a:chOff x="0" y="-9525"/>
            <a:chExt cx="5518740" cy="5279632"/>
          </a:xfrm>
        </p:grpSpPr>
        <p:sp>
          <p:nvSpPr>
            <p:cNvPr id="257" name="Google Shape;257;p14"/>
            <p:cNvSpPr txBox="1"/>
            <p:nvPr/>
          </p:nvSpPr>
          <p:spPr>
            <a:xfrm>
              <a:off x="0" y="-9525"/>
              <a:ext cx="5518739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fr-FR" sz="7000" b="0" i="0" u="none" strike="noStrike" cap="none" dirty="0">
                  <a:solidFill>
                    <a:srgbClr val="E2EDF1"/>
                  </a:solidFill>
                  <a:latin typeface="Calibri"/>
                  <a:ea typeface="Calibri"/>
                  <a:cs typeface="Calibri"/>
                  <a:sym typeface="Calibri"/>
                </a:rPr>
                <a:t>Bilan</a:t>
              </a:r>
              <a:endPara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fr-FR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Répondez à ces questions à partir de ce que vous avez appris aujourd'hui :</a:t>
              </a:r>
              <a:endPara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4"/>
            <p:cNvSpPr txBox="1"/>
            <p:nvPr/>
          </p:nvSpPr>
          <p:spPr>
            <a:xfrm>
              <a:off x="0" y="3765550"/>
              <a:ext cx="5518740" cy="923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0" y="4558725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5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31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6414206" y="1064993"/>
            <a:ext cx="18288001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1600" b="0" i="0" u="none" strike="noStrike" cap="none">
              <a:solidFill>
                <a:srgbClr val="191B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B26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191B2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</a:t>
            </a:r>
            <a:endParaRPr sz="1200" b="0" i="0" u="sng" strike="noStrike" cap="none">
              <a:solidFill>
                <a:srgbClr val="191B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D9A102-94A3-6641-9DB0-10DFB1CA608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1164578"/>
            <a:ext cx="7747700" cy="8558464"/>
            <a:chOff x="-76189" y="-9525"/>
            <a:chExt cx="10330266" cy="11411283"/>
          </a:xfrm>
        </p:grpSpPr>
        <p:sp>
          <p:nvSpPr>
            <p:cNvPr id="97" name="Google Shape;97;p3"/>
            <p:cNvSpPr txBox="1"/>
            <p:nvPr/>
          </p:nvSpPr>
          <p:spPr>
            <a:xfrm>
              <a:off x="4" y="-9525"/>
              <a:ext cx="10254073" cy="1723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lang="fr-FR" sz="70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Objectifs</a:t>
              </a:r>
              <a:endParaRPr lang="fr-FR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fr-FR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À la fin de cette leçon, vous serez en mesure de :</a:t>
              </a:r>
              <a:endParaRPr lang="fr-FR"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4322898"/>
              <a:ext cx="10254077" cy="7078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fr-F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Comprendre que les cellules peuvent changer pour s'adapter à des environnements extrêmes.</a:t>
              </a: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fr-F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Expliquer la fonction d'une membrane cellulaire</a:t>
              </a: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fr-F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Évaluer comment les contraintes sur Mars pourraient affecter son habitabilité.</a:t>
              </a: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lang="fr-FR"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lang="fr-F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CBC45D-3979-3844-B064-CEF5D2061D4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fr-FR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2655417" y="191690"/>
            <a:ext cx="1589175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fr-FR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Qu’est-ce qu’un environnement </a:t>
            </a:r>
            <a:r>
              <a:rPr lang="fr-FR" sz="700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extreme</a:t>
            </a:r>
            <a:r>
              <a:rPr lang="fr-FR" sz="700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?</a:t>
            </a:r>
            <a:endParaRPr lang="fr-FR" sz="1400" i="0" u="sng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Cold (extreme environment)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242614">
            <a:off x="2498666" y="2114620"/>
            <a:ext cx="2041002" cy="177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Heat (extreme environment) Illustr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2879" y="4313647"/>
            <a:ext cx="2823006" cy="42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Molecule illustrati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3295329">
            <a:off x="6075518" y="3348956"/>
            <a:ext cx="6152075" cy="307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Salt (extreme environment) illustrati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85230" y="1649755"/>
            <a:ext cx="1875316" cy="337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 descr="Extremophile illustrati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295952" y="4886975"/>
            <a:ext cx="2839170" cy="367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CA1BEA-5660-DC48-9FAB-EA4A20F42A5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Qu’est-ce qu’un environnement </a:t>
            </a:r>
            <a:r>
              <a:rPr lang="fr-FR" sz="7000" b="0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extreme</a:t>
            </a:r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7" name="Google Shape;127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" name="Google Shape;130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Desert extreme environ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8679" y="1731791"/>
            <a:ext cx="6455229" cy="645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Icy extreme environment"/>
          <p:cNvPicPr preferRelativeResize="0"/>
          <p:nvPr/>
        </p:nvPicPr>
        <p:blipFill rotWithShape="1">
          <a:blip r:embed="rId7">
            <a:alphaModFix/>
          </a:blip>
          <a:srcRect l="53809" r="339" b="7046"/>
          <a:stretch/>
        </p:blipFill>
        <p:spPr>
          <a:xfrm>
            <a:off x="1661993" y="1342909"/>
            <a:ext cx="6747221" cy="6844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71BF-1CB1-254E-AE0E-68F108B1C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0890" y="932079"/>
            <a:ext cx="18589779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Exemples d’environnements extrêmes sur Terre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1" name="Google Shape;141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3" name="Google Shape;143;p2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Cell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3792" y="2978282"/>
            <a:ext cx="7260415" cy="5362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904509" y="4532375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251364" y="5890552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937341" y="4943091"/>
            <a:ext cx="3739738" cy="32618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27"/>
          <p:cNvSpPr txBox="1"/>
          <p:nvPr/>
        </p:nvSpPr>
        <p:spPr>
          <a:xfrm>
            <a:off x="3476384" y="4136762"/>
            <a:ext cx="17327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Noyau</a:t>
            </a:r>
            <a:endParaRPr lang="fr-FR"/>
          </a:p>
        </p:txBody>
      </p:sp>
      <p:sp>
        <p:nvSpPr>
          <p:cNvPr id="150" name="Google Shape;150;p27"/>
          <p:cNvSpPr txBox="1"/>
          <p:nvPr/>
        </p:nvSpPr>
        <p:spPr>
          <a:xfrm>
            <a:off x="902508" y="4585671"/>
            <a:ext cx="21421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Cytoplasme</a:t>
            </a:r>
            <a:endParaRPr lang="fr-FR"/>
          </a:p>
        </p:txBody>
      </p:sp>
      <p:sp>
        <p:nvSpPr>
          <p:cNvPr id="151" name="Google Shape;151;p27"/>
          <p:cNvSpPr txBox="1"/>
          <p:nvPr/>
        </p:nvSpPr>
        <p:spPr>
          <a:xfrm>
            <a:off x="637215" y="5384985"/>
            <a:ext cx="192201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Membrane cellulaire</a:t>
            </a:r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0C0D6-DEF4-6545-942A-998BA32CEA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5916" y="1055538"/>
            <a:ext cx="15946583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quoi sont composées les cellules?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9" name="Google Shape;159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 descr="Cell membran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29185" y="1714500"/>
            <a:ext cx="8429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86521-45D6-B54B-AFF3-CB44345674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3053" y="882128"/>
            <a:ext cx="17421985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L’importance de la membrane cellulaire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52650" y="4707600"/>
            <a:ext cx="575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play video.">
            <a:hlinkClick r:id="rId6"/>
            <a:extLst>
              <a:ext uri="{FF2B5EF4-FFF2-40B4-BE49-F238E27FC236}">
                <a16:creationId xmlns:a16="http://schemas.microsoft.com/office/drawing/2014/main" id="{6FD96CF8-28C4-804F-8224-0D63B631B2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1" name="Google Shape;144;p5">
            <a:extLst>
              <a:ext uri="{FF2B5EF4-FFF2-40B4-BE49-F238E27FC236}">
                <a16:creationId xmlns:a16="http://schemas.microsoft.com/office/drawing/2014/main" id="{511F71EE-5958-6941-8BC9-C03FD6E8D21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fr-FR" sz="380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Cliquez sur le bouton pour voir la vidéo :</a:t>
            </a:r>
            <a:endParaRPr lang="fr-FR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AF371-09AB-E840-B531-68A42E4FE1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630" y="1159235"/>
            <a:ext cx="17828232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Qu’est-ce qu’une membrane semi-perméable ?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83" name="Google Shape;18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30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p30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9740" y="3920157"/>
            <a:ext cx="4088515" cy="433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9181F7-D1C6-0546-8B1B-EE38959101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6831" y="2109815"/>
            <a:ext cx="12574336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peut-il arriver aux cellules soumises aux conditions martiennes ?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GB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29575" y="4410075"/>
            <a:ext cx="630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play video.">
            <a:hlinkClick r:id="rId7"/>
            <a:extLst>
              <a:ext uri="{FF2B5EF4-FFF2-40B4-BE49-F238E27FC236}">
                <a16:creationId xmlns:a16="http://schemas.microsoft.com/office/drawing/2014/main" id="{F220FF50-F1DD-2740-B2C0-27C7277312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12" name="Google Shape;144;p5">
            <a:extLst>
              <a:ext uri="{FF2B5EF4-FFF2-40B4-BE49-F238E27FC236}">
                <a16:creationId xmlns:a16="http://schemas.microsoft.com/office/drawing/2014/main" id="{CD7FA9D1-2B96-4942-A557-68F3521FE70A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fr-FR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Cliquez sur le bouton pour voir la vidéo :</a:t>
            </a:r>
            <a:endParaRPr lang="fr-FR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10FA0-4582-FA42-94CF-128606FFB5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33932" y="1334701"/>
            <a:ext cx="13837513" cy="1143000"/>
          </a:xfrm>
        </p:spPr>
        <p:txBody>
          <a:bodyPr>
            <a:noAutofit/>
          </a:bodyPr>
          <a:lstStyle/>
          <a:p>
            <a:pPr rtl="0"/>
            <a:r>
              <a:rPr lang="fr-F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Expérience de la membrane d’œuf</a:t>
            </a:r>
            <a:endParaRPr lang="en-GB" sz="7000" dirty="0">
              <a:effectLst/>
            </a:endParaRPr>
          </a:p>
          <a:p>
            <a:endParaRPr lang="en-GB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0" tIns="0" rIns="0" bIns="0" anchor="t" anchorCtr="0">
        <a:spAutoFit/>
      </a:bodyPr>
      <a:lstStyle>
        <a:defPPr marL="0" marR="0" indent="0" algn="l" rtl="0">
          <a:lnSpc>
            <a:spcPct val="120000"/>
          </a:lnSpc>
          <a:spcBef>
            <a:spcPts val="0"/>
          </a:spcBef>
          <a:spcAft>
            <a:spcPts val="0"/>
          </a:spcAft>
          <a:buClr>
            <a:srgbClr val="000000"/>
          </a:buClr>
          <a:buSzPts val="7000"/>
          <a:buFont typeface="Arial"/>
          <a:buNone/>
          <a:defRPr sz="7000" i="0" u="none" strike="noStrike" cap="none" dirty="0">
            <a:solidFill>
              <a:srgbClr val="E2EDF1"/>
            </a:solidFill>
            <a:latin typeface="Calibri"/>
            <a:ea typeface="Calibri"/>
            <a:cs typeface="Calibri"/>
            <a:sym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223</Words>
  <Application>Microsoft Macintosh PowerPoint</Application>
  <PresentationFormat>Custom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Les extrêmophiles </vt:lpstr>
      <vt:lpstr>Objectifs </vt:lpstr>
      <vt:lpstr>Qu’est-ce qu’un environnement extreme ? </vt:lpstr>
      <vt:lpstr>Exemples d’environnements extrêmes sur Terre </vt:lpstr>
      <vt:lpstr>De quoi sont composées les cellules? </vt:lpstr>
      <vt:lpstr>L’importance de la membrane cellulaire </vt:lpstr>
      <vt:lpstr>Qu’est-ce qu’une membrane semi-perméable ? </vt:lpstr>
      <vt:lpstr>Que peut-il arriver aux cellules soumises aux conditions martiennes ? </vt:lpstr>
      <vt:lpstr>Expérience de la membrane d’œuf </vt:lpstr>
      <vt:lpstr>Que s’est-il passé ? Pourquoi ? Discutez en groupe </vt:lpstr>
      <vt:lpstr>Pensez-vous que cela ait un effet sur l’habitabilité de Mars ? </vt:lpstr>
      <vt:lpstr>Bilan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Anita Heward</cp:lastModifiedBy>
  <cp:revision>15</cp:revision>
  <dcterms:created xsi:type="dcterms:W3CDTF">2006-08-16T00:00:00Z</dcterms:created>
  <dcterms:modified xsi:type="dcterms:W3CDTF">2021-10-22T16:22:22Z</dcterms:modified>
</cp:coreProperties>
</file>