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14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8" r:id="rId10"/>
    <p:sldId id="265" r:id="rId11"/>
    <p:sldId id="266" r:id="rId12"/>
    <p:sldId id="267" r:id="rId13"/>
  </p:sldIdLst>
  <p:sldSz cx="18288000" cy="10287000"/>
  <p:notesSz cx="6858000" cy="9144000"/>
  <p:embeddedFontLst>
    <p:embeddedFont>
      <p:font typeface="Arimo" panose="020F0502020204030204" pitchFamily="34" charset="0"/>
      <p:regular r:id="rId15"/>
      <p:bold r:id="rId16"/>
      <p:italic r:id="rId17"/>
      <p:boldItalic r:id="rId18"/>
    </p:embeddedFont>
    <p:embeddedFont>
      <p:font typeface="Calibri" panose="020F0502020204030204" pitchFamily="34" charset="0"/>
      <p:regular r:id="rId19"/>
      <p:bold r:id="rId20"/>
      <p:italic r:id="rId21"/>
      <p:boldItalic r:id="rId22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23" roundtripDataSignature="AMtx7mjP0GDARSdI51ChtHkhaF6bZYpLL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7315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805"/>
    <p:restoredTop sz="94590"/>
  </p:normalViewPr>
  <p:slideViewPr>
    <p:cSldViewPr snapToGrid="0">
      <p:cViewPr varScale="1">
        <p:scale>
          <a:sx n="56" d="100"/>
          <a:sy n="56" d="100"/>
        </p:scale>
        <p:origin x="200" y="64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4.fntdata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font" Target="fonts/font7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3.fntdata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font" Target="fonts/font2.fntdata"/><Relationship Id="rId20" Type="http://schemas.openxmlformats.org/officeDocument/2006/relationships/font" Target="fonts/font6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font" Target="fonts/font1.fntdata"/><Relationship Id="rId23" Type="http://customschemas.google.com/relationships/presentationmetadata" Target="metadata"/><Relationship Id="rId10" Type="http://schemas.openxmlformats.org/officeDocument/2006/relationships/slide" Target="slides/slide9.xml"/><Relationship Id="rId19" Type="http://schemas.openxmlformats.org/officeDocument/2006/relationships/font" Target="fonts/font5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Relationship Id="rId22" Type="http://schemas.openxmlformats.org/officeDocument/2006/relationships/font" Target="fonts/font8.fntdata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0" name="Google Shape;80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81" name="Google Shape;81;p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1</a:t>
            </a:fld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3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99" name="Google Shape;199;p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p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13" name="Google Shape;213;p3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4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1200">
                <a:solidFill>
                  <a:srgbClr val="FFFFFF"/>
                </a:solidFill>
                <a:latin typeface="Arimo"/>
                <a:ea typeface="Arimo"/>
                <a:cs typeface="Arimo"/>
                <a:sym typeface="Arimo"/>
              </a:rPr>
              <a:t>•Thick atmosphere keeping in heat</a:t>
            </a:r>
            <a:endParaRPr/>
          </a:p>
          <a:p>
            <a:pPr marL="0" lvl="0" indent="0" algn="l" rtl="0">
              <a:lnSpc>
                <a:spcPct val="4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1200">
                <a:solidFill>
                  <a:srgbClr val="FFFFFF"/>
                </a:solidFill>
                <a:latin typeface="Arimo"/>
                <a:ea typeface="Arimo"/>
                <a:cs typeface="Arimo"/>
                <a:sym typeface="Arimo"/>
              </a:rPr>
              <a:t>•Large oceans at high temperatures. </a:t>
            </a:r>
            <a:endParaRPr/>
          </a:p>
          <a:p>
            <a:pPr marL="0" lvl="0" indent="0" algn="l" rtl="0">
              <a:lnSpc>
                <a:spcPct val="4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1200">
                <a:solidFill>
                  <a:srgbClr val="FFFFFF"/>
                </a:solidFill>
                <a:latin typeface="Arimo"/>
                <a:ea typeface="Arimo"/>
                <a:cs typeface="Arimo"/>
                <a:sym typeface="Arimo"/>
              </a:rPr>
              <a:t>•Atmosphere became thinner through this era and water cooled, but would this water be habitable?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14" name="Google Shape;214;p3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11</a:t>
            </a:fld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p1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27" name="Google Shape;227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93" name="Google Shape;93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07" name="Google Shape;107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21" name="Google Shape;121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4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1200">
                <a:solidFill>
                  <a:srgbClr val="FFFFFF"/>
                </a:solidFill>
                <a:latin typeface="Arimo"/>
                <a:ea typeface="Arimo"/>
                <a:cs typeface="Arimo"/>
                <a:sym typeface="Arimo"/>
              </a:rPr>
              <a:t>•Thick atmosphere keeping in heat</a:t>
            </a:r>
            <a:endParaRPr/>
          </a:p>
          <a:p>
            <a:pPr marL="0" lvl="0" indent="0" algn="l" rtl="0">
              <a:lnSpc>
                <a:spcPct val="4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1200">
                <a:solidFill>
                  <a:srgbClr val="FFFFFF"/>
                </a:solidFill>
                <a:latin typeface="Arimo"/>
                <a:ea typeface="Arimo"/>
                <a:cs typeface="Arimo"/>
                <a:sym typeface="Arimo"/>
              </a:rPr>
              <a:t>•Large oceans at high temperatures. </a:t>
            </a:r>
            <a:endParaRPr/>
          </a:p>
          <a:p>
            <a:pPr marL="0" lvl="0" indent="0" algn="l" rtl="0">
              <a:lnSpc>
                <a:spcPct val="4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1200">
                <a:solidFill>
                  <a:srgbClr val="FFFFFF"/>
                </a:solidFill>
                <a:latin typeface="Arimo"/>
                <a:ea typeface="Arimo"/>
                <a:cs typeface="Arimo"/>
                <a:sym typeface="Arimo"/>
              </a:rPr>
              <a:t>•Atmosphere became thinner through this era and water cooled, but would this water be habitable?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22" name="Google Shape;122;p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4</a:t>
            </a:fld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2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33" name="Google Shape;133;p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2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48" name="Google Shape;148;p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2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61" name="Google Shape;161;p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73" name="Google Shape;173;p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4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1200">
                <a:solidFill>
                  <a:srgbClr val="FFFFFF"/>
                </a:solidFill>
                <a:latin typeface="Arimo"/>
                <a:ea typeface="Arimo"/>
                <a:cs typeface="Arimo"/>
                <a:sym typeface="Arimo"/>
              </a:rPr>
              <a:t>•Lots of volcanism in Tharsis Region</a:t>
            </a:r>
            <a:endParaRPr/>
          </a:p>
          <a:p>
            <a:pPr marL="0" lvl="0" indent="0" algn="l" rtl="0">
              <a:lnSpc>
                <a:spcPct val="4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1200">
                <a:solidFill>
                  <a:srgbClr val="FFFFFF"/>
                </a:solidFill>
                <a:latin typeface="Arimo"/>
                <a:ea typeface="Arimo"/>
                <a:cs typeface="Arimo"/>
                <a:sym typeface="Arimo"/>
              </a:rPr>
              <a:t>•Planet warmed as volcanic eruptions poured ash and gases into the atmosphere.</a:t>
            </a:r>
            <a:endParaRPr/>
          </a:p>
          <a:p>
            <a:pPr marL="0" lvl="0" indent="0" algn="l" rtl="0">
              <a:lnSpc>
                <a:spcPct val="4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1200">
                <a:solidFill>
                  <a:srgbClr val="FFFFFF"/>
                </a:solidFill>
                <a:latin typeface="Arimo"/>
                <a:ea typeface="Arimo"/>
                <a:cs typeface="Arimo"/>
                <a:sym typeface="Arimo"/>
              </a:rPr>
              <a:t>•Clouds probably developed and precipitation rained to the ground, forming lakes in many basins and craters.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74" name="Google Shape;174;p8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8</a:t>
            </a:fld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1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38" name="Google Shape;138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42519993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16"/>
          <p:cNvSpPr txBox="1"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16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8" name="Google Shape;18;p16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16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16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26"/>
          <p:cNvSpPr txBox="1">
            <a:spLocks noGrp="1"/>
          </p:cNvSpPr>
          <p:nvPr>
            <p:ph type="title"/>
          </p:nvPr>
        </p:nvSpPr>
        <p:spPr>
          <a:xfrm rot="5400000">
            <a:off x="4732337" y="2171700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26"/>
          <p:cNvSpPr txBox="1">
            <a:spLocks noGrp="1"/>
          </p:cNvSpPr>
          <p:nvPr>
            <p:ph type="body" idx="1"/>
          </p:nvPr>
        </p:nvSpPr>
        <p:spPr>
          <a:xfrm rot="5400000">
            <a:off x="541338" y="190501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5" name="Google Shape;75;p26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26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26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17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17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" name="Google Shape;24;p17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19"/>
          <p:cNvSpPr txBox="1"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sz="4000" b="1" cap="none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19"/>
          <p:cNvSpPr txBox="1"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28" name="Google Shape;28;p19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19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19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20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20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34" name="Google Shape;34;p20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35" name="Google Shape;35;p20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20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7" name="Google Shape;37;p20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21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0" name="Google Shape;40;p21"/>
          <p:cNvSpPr txBox="1"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1" name="Google Shape;41;p21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42" name="Google Shape;42;p21"/>
          <p:cNvSpPr txBox="1">
            <a:spLocks noGrp="1"/>
          </p:cNvSpPr>
          <p:nvPr>
            <p:ph type="body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3" name="Google Shape;43;p21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44" name="Google Shape;44;p2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" name="Google Shape;45;p21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6" name="Google Shape;46;p21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22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2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0" name="Google Shape;50;p2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2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23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" name="Google Shape;54;p23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marL="1371600" lvl="2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marL="2286000" lvl="4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marL="2743200" lvl="5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55" name="Google Shape;55;p23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56" name="Google Shape;56;p23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23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8" name="Google Shape;58;p23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24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1" name="Google Shape;61;p24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2" name="Google Shape;62;p24"/>
          <p:cNvSpPr txBox="1">
            <a:spLocks noGrp="1"/>
          </p:cNvSpPr>
          <p:nvPr>
            <p:ph type="body" idx="1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63" name="Google Shape;63;p24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24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5" name="Google Shape;65;p24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25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8" name="Google Shape;68;p25"/>
          <p:cNvSpPr txBox="1">
            <a:spLocks noGrp="1"/>
          </p:cNvSpPr>
          <p:nvPr>
            <p:ph type="body" idx="1"/>
          </p:nvPr>
        </p:nvSpPr>
        <p:spPr>
          <a:xfrm rot="5400000">
            <a:off x="2309018" y="-251619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9" name="Google Shape;69;p25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25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25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5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" name="Google Shape;11;p15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318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15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15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15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7.png"/><Relationship Id="rId7" Type="http://schemas.openxmlformats.org/officeDocument/2006/relationships/image" Target="../media/image2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2.png"/><Relationship Id="rId4" Type="http://schemas.openxmlformats.org/officeDocument/2006/relationships/image" Target="../media/image8.png"/><Relationship Id="rId9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2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4.png"/><Relationship Id="rId4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image" Target="../media/image25.jpg"/><Relationship Id="rId7" Type="http://schemas.openxmlformats.org/officeDocument/2006/relationships/image" Target="../media/image2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27.jpg"/><Relationship Id="rId4" Type="http://schemas.openxmlformats.org/officeDocument/2006/relationships/image" Target="../media/image26.jpg"/><Relationship Id="rId9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2.pn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7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2.png"/><Relationship Id="rId4" Type="http://schemas.openxmlformats.org/officeDocument/2006/relationships/image" Target="../media/image8.png"/><Relationship Id="rId9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g"/><Relationship Id="rId5" Type="http://schemas.openxmlformats.org/officeDocument/2006/relationships/image" Target="../media/image4.png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7.pn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2.png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6.png"/><Relationship Id="rId7" Type="http://schemas.openxmlformats.org/officeDocument/2006/relationships/hyperlink" Target="https://youtu.be/wX8GXsxe5a0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2.png"/><Relationship Id="rId4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4.png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2.png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4345C"/>
        </a:solidFill>
        <a:effectLst/>
      </p:bgPr>
    </p:bg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93A358-5910-7549-BDB8-097CA5027F1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117819" y="4151816"/>
            <a:ext cx="7772400" cy="1470025"/>
          </a:xfrm>
        </p:spPr>
        <p:txBody>
          <a:bodyPr/>
          <a:lstStyle/>
          <a:p>
            <a:pPr rtl="0"/>
            <a:r>
              <a:rPr lang="en-US" sz="8100" b="0" i="0" dirty="0">
                <a:solidFill>
                  <a:srgbClr val="FFFF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pH </a:t>
            </a:r>
            <a:r>
              <a:rPr lang="ru-RU" sz="8100" dirty="0">
                <a:solidFill>
                  <a:srgbClr val="FFFFFF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Марса</a:t>
            </a:r>
            <a:endParaRPr lang="en-GB" dirty="0">
              <a:effectLst/>
            </a:endParaRPr>
          </a:p>
          <a:p>
            <a:endParaRPr lang="en-US" dirty="0"/>
          </a:p>
        </p:txBody>
      </p:sp>
      <p:sp>
        <p:nvSpPr>
          <p:cNvPr id="83" name="Google Shape;83;p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1731032"/>
            <a:ext cx="18288001" cy="948447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</a:pPr>
            <a:endParaRPr sz="2700" b="0" i="0" u="none" strike="noStrike" cap="none">
              <a:solidFill>
                <a:srgbClr val="24406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4" name="Google Shape;84;p2"/>
          <p:cNvSpPr txBox="1"/>
          <p:nvPr/>
        </p:nvSpPr>
        <p:spPr>
          <a:xfrm>
            <a:off x="2947307" y="5400171"/>
            <a:ext cx="12393386" cy="10156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 algn="ctr">
              <a:buSzPts val="6000"/>
            </a:pPr>
            <a:r>
              <a:rPr lang="ru-RU" sz="60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Кислоты и щелочи 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86" name="Google Shape;86;p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 l="22642" t="21697" r="22641" b="20755"/>
          <a:stretch/>
        </p:blipFill>
        <p:spPr>
          <a:xfrm>
            <a:off x="1236959" y="531254"/>
            <a:ext cx="3176066" cy="3348000"/>
          </a:xfrm>
          <a:prstGeom prst="ellipse">
            <a:avLst/>
          </a:prstGeom>
          <a:noFill/>
          <a:ln>
            <a:noFill/>
          </a:ln>
        </p:spPr>
      </p:pic>
      <p:pic>
        <p:nvPicPr>
          <p:cNvPr id="87" name="Google Shape;87;p2" descr="EU Emblem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6478252" y="9198842"/>
            <a:ext cx="1309688" cy="873845"/>
          </a:xfrm>
          <a:prstGeom prst="rect">
            <a:avLst/>
          </a:prstGeom>
          <a:noFill/>
          <a:ln>
            <a:noFill/>
          </a:ln>
        </p:spPr>
      </p:pic>
      <p:sp>
        <p:nvSpPr>
          <p:cNvPr id="88" name="Google Shape;88;p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2419550">
            <a:off x="12226047" y="6618443"/>
            <a:ext cx="3140317" cy="5920966"/>
          </a:xfrm>
          <a:custGeom>
            <a:avLst/>
            <a:gdLst/>
            <a:ahLst/>
            <a:cxnLst/>
            <a:rect l="l" t="t" r="r" b="b"/>
            <a:pathLst>
              <a:path w="6350000" h="5499100" extrusionOk="0">
                <a:moveTo>
                  <a:pt x="0" y="5499100"/>
                </a:moveTo>
                <a:lnTo>
                  <a:pt x="3175000" y="0"/>
                </a:lnTo>
                <a:lnTo>
                  <a:pt x="6350000" y="5499100"/>
                </a:lnTo>
                <a:close/>
              </a:path>
            </a:pathLst>
          </a:custGeom>
          <a:solidFill>
            <a:srgbClr val="E2EDF1">
              <a:alpha val="47058"/>
            </a:srgbClr>
          </a:solidFill>
          <a:ln>
            <a:noFill/>
          </a:ln>
        </p:spPr>
      </p:sp>
      <p:pic>
        <p:nvPicPr>
          <p:cNvPr id="89" name="Google Shape;89;p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 rot="2419550">
            <a:off x="15056105" y="5510883"/>
            <a:ext cx="1793475" cy="2916219"/>
          </a:xfrm>
          <a:prstGeom prst="rect">
            <a:avLst/>
          </a:prstGeom>
          <a:noFill/>
          <a:ln>
            <a:noFill/>
          </a:ln>
        </p:spPr>
      </p:pic>
      <p:pic>
        <p:nvPicPr>
          <p:cNvPr id="90" name="Google Shape;90;p2" descr="Europlanet logo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91386" y="9261120"/>
            <a:ext cx="3460994" cy="1025880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55B558D2-D66E-A14A-A84B-E467F127737C}"/>
              </a:ext>
            </a:extLst>
          </p:cNvPr>
          <p:cNvSpPr txBox="1"/>
          <p:nvPr/>
        </p:nvSpPr>
        <p:spPr>
          <a:xfrm>
            <a:off x="5989278" y="9494136"/>
            <a:ext cx="63094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chemeClr val="bg1"/>
                </a:solidFill>
              </a:rPr>
              <a:t>Europlanet 2024 RI has received funding from the European Union’s Horizon 2020 research and innovation programme under grant agreement No 871149.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4345C"/>
        </a:solidFill>
        <a:effectLst/>
      </p:bgPr>
    </p:bg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2" name="Google Shape;202;p3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08815" y="428018"/>
            <a:ext cx="2200882" cy="2200882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03" name="Google Shape;203;p3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0" y="8340401"/>
            <a:ext cx="18288000" cy="1946599"/>
            <a:chOff x="0" y="0"/>
            <a:chExt cx="25120600" cy="2900265"/>
          </a:xfrm>
        </p:grpSpPr>
        <p:pic>
          <p:nvPicPr>
            <p:cNvPr id="204" name="Google Shape;204;p31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875286" y="0"/>
              <a:ext cx="3899914" cy="157946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05" name="Google Shape;205;p31"/>
            <p:cNvSpPr/>
            <p:nvPr/>
          </p:nvSpPr>
          <p:spPr>
            <a:xfrm>
              <a:off x="0" y="1223865"/>
              <a:ext cx="25120600" cy="1676400"/>
            </a:xfrm>
            <a:prstGeom prst="rect">
              <a:avLst/>
            </a:prstGeom>
            <a:solidFill>
              <a:srgbClr val="6BD4C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206" name="Google Shape;206;p31" descr="EU Emblem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6840200" y="9400506"/>
            <a:ext cx="1038985" cy="693228"/>
          </a:xfrm>
          <a:prstGeom prst="rect">
            <a:avLst/>
          </a:prstGeom>
          <a:noFill/>
          <a:ln>
            <a:noFill/>
          </a:ln>
        </p:spPr>
      </p:pic>
      <p:pic>
        <p:nvPicPr>
          <p:cNvPr id="207" name="Google Shape;207;p31" descr="Europlanet logo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91386" y="9261120"/>
            <a:ext cx="3460994" cy="102588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8" name="Google Shape;208;p31" descr="Fizzy drink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7727813" y="2843610"/>
            <a:ext cx="2832374" cy="5496791"/>
          </a:xfrm>
          <a:prstGeom prst="rect">
            <a:avLst/>
          </a:prstGeom>
          <a:noFill/>
          <a:ln>
            <a:noFill/>
          </a:ln>
        </p:spPr>
      </p:pic>
      <p:pic>
        <p:nvPicPr>
          <p:cNvPr id="209" name="Google Shape;209;p31" descr="Flask with red liquid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3328660" y="4190931"/>
            <a:ext cx="3068623" cy="3751118"/>
          </a:xfrm>
          <a:prstGeom prst="rect">
            <a:avLst/>
          </a:prstGeom>
          <a:noFill/>
          <a:ln>
            <a:noFill/>
          </a:ln>
        </p:spPr>
      </p:pic>
      <p:pic>
        <p:nvPicPr>
          <p:cNvPr id="210" name="Google Shape;210;p31" descr="Acid hazard sign"/>
          <p:cNvPicPr preferRelativeResize="0"/>
          <p:nvPr/>
        </p:nvPicPr>
        <p:blipFill rotWithShape="1">
          <a:blip r:embed="rId9">
            <a:alphaModFix/>
          </a:blip>
          <a:srcRect b="16176"/>
          <a:stretch/>
        </p:blipFill>
        <p:spPr>
          <a:xfrm>
            <a:off x="11619209" y="4422946"/>
            <a:ext cx="3874412" cy="3670857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7FAC3D1-E417-3B44-A307-EB375A79EB5E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2840469" y="1489802"/>
            <a:ext cx="12233564" cy="1060105"/>
          </a:xfrm>
        </p:spPr>
        <p:txBody>
          <a:bodyPr>
            <a:noAutofit/>
          </a:bodyPr>
          <a:lstStyle/>
          <a:p>
            <a:pPr rtl="0"/>
            <a:r>
              <a:rPr lang="ru-RU" sz="7000" b="0" i="0" dirty="0">
                <a:solidFill>
                  <a:srgbClr val="E2EDF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Как </a:t>
            </a:r>
            <a:r>
              <a:rPr lang="en-US" sz="7000" b="0" i="0" dirty="0">
                <a:solidFill>
                  <a:srgbClr val="E2EDF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</a:t>
            </a:r>
            <a:r>
              <a:rPr lang="en-US" sz="7000" b="0" i="0" baseline="-25000" dirty="0">
                <a:solidFill>
                  <a:srgbClr val="E2EDF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2</a:t>
            </a:r>
            <a:r>
              <a:rPr lang="en-US" sz="7000" b="0" i="0" dirty="0">
                <a:solidFill>
                  <a:srgbClr val="E2EDF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7000" b="0" i="0" dirty="0">
                <a:solidFill>
                  <a:srgbClr val="E2EDF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влияет на</a:t>
            </a:r>
            <a:r>
              <a:rPr lang="en-US" sz="7000" b="0" i="0" dirty="0">
                <a:solidFill>
                  <a:srgbClr val="E2EDF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pH?</a:t>
            </a:r>
            <a:endParaRPr lang="en-GB" sz="7000" dirty="0">
              <a:effectLst/>
            </a:endParaRPr>
          </a:p>
          <a:p>
            <a:endParaRPr lang="en-US" sz="70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4345C"/>
        </a:solidFill>
        <a:effectLst/>
      </p:bgPr>
    </p:bg>
    <p:spTree>
      <p:nvGrpSpPr>
        <p:cNvPr id="1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6" name="Google Shape;216;p3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0" y="8340401"/>
            <a:ext cx="18288000" cy="1946599"/>
            <a:chOff x="0" y="0"/>
            <a:chExt cx="25120600" cy="2900265"/>
          </a:xfrm>
        </p:grpSpPr>
        <p:pic>
          <p:nvPicPr>
            <p:cNvPr id="217" name="Google Shape;217;p32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875286" y="0"/>
              <a:ext cx="3899914" cy="157946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18" name="Google Shape;218;p32"/>
            <p:cNvSpPr/>
            <p:nvPr/>
          </p:nvSpPr>
          <p:spPr>
            <a:xfrm>
              <a:off x="0" y="1223865"/>
              <a:ext cx="25120600" cy="1676400"/>
            </a:xfrm>
            <a:prstGeom prst="rect">
              <a:avLst/>
            </a:prstGeom>
            <a:solidFill>
              <a:srgbClr val="6BD4C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220" name="Google Shape;220;p32" descr="EU Emblem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6840200" y="9400506"/>
            <a:ext cx="1038985" cy="693228"/>
          </a:xfrm>
          <a:prstGeom prst="rect">
            <a:avLst/>
          </a:prstGeom>
          <a:noFill/>
          <a:ln>
            <a:noFill/>
          </a:ln>
        </p:spPr>
      </p:pic>
      <p:pic>
        <p:nvPicPr>
          <p:cNvPr id="221" name="Google Shape;221;p32" descr="Europlanet logo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91386" y="9261120"/>
            <a:ext cx="3460994" cy="102588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id="{D39E14C4-4822-7E4F-9EED-4A87EDDC92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2702290" y="2506855"/>
            <a:ext cx="12883420" cy="5422830"/>
            <a:chOff x="1938366" y="1795092"/>
            <a:chExt cx="14411267" cy="6477264"/>
          </a:xfrm>
        </p:grpSpPr>
        <p:pic>
          <p:nvPicPr>
            <p:cNvPr id="222" name="Google Shape;222;p32" descr="Extremeophile"/>
            <p:cNvPicPr preferRelativeResize="0"/>
            <p:nvPr/>
          </p:nvPicPr>
          <p:blipFill rotWithShape="1">
            <a:blip r:embed="rId6">
              <a:alphaModFix/>
            </a:blip>
            <a:srcRect/>
            <a:stretch/>
          </p:blipFill>
          <p:spPr>
            <a:xfrm>
              <a:off x="6183845" y="2352679"/>
              <a:ext cx="6360691" cy="591967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23" name="Google Shape;223;p32" descr="Molecules"/>
            <p:cNvPicPr preferRelativeResize="0"/>
            <p:nvPr/>
          </p:nvPicPr>
          <p:blipFill rotWithShape="1">
            <a:blip r:embed="rId7">
              <a:alphaModFix/>
            </a:blip>
            <a:srcRect/>
            <a:stretch/>
          </p:blipFill>
          <p:spPr>
            <a:xfrm rot="-3295329">
              <a:off x="400347" y="3333111"/>
              <a:ext cx="6152075" cy="307603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24" name="Google Shape;224;p32" descr="Molecules"/>
            <p:cNvPicPr preferRelativeResize="0"/>
            <p:nvPr/>
          </p:nvPicPr>
          <p:blipFill rotWithShape="1">
            <a:blip r:embed="rId7">
              <a:alphaModFix/>
            </a:blip>
            <a:srcRect/>
            <a:stretch/>
          </p:blipFill>
          <p:spPr>
            <a:xfrm rot="-5998589">
              <a:off x="11735576" y="3438360"/>
              <a:ext cx="6152075" cy="3076038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3" name="Title 2">
            <a:extLst>
              <a:ext uri="{FF2B5EF4-FFF2-40B4-BE49-F238E27FC236}">
                <a16:creationId xmlns:a16="http://schemas.microsoft.com/office/drawing/2014/main" id="{A7832937-6083-3343-9C2F-26A8A9B171FE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433006" y="1242585"/>
            <a:ext cx="17421985" cy="1143000"/>
          </a:xfrm>
        </p:spPr>
        <p:txBody>
          <a:bodyPr>
            <a:noAutofit/>
          </a:bodyPr>
          <a:lstStyle/>
          <a:p>
            <a:pPr rtl="0"/>
            <a:r>
              <a:rPr lang="ru-RU" sz="7000" b="0" i="0" dirty="0">
                <a:solidFill>
                  <a:srgbClr val="FFFF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Как это влияет на обитаемость</a:t>
            </a:r>
            <a:r>
              <a:rPr lang="en-US" sz="7000" b="0" i="0" dirty="0">
                <a:solidFill>
                  <a:srgbClr val="FFFF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?</a:t>
            </a:r>
            <a:endParaRPr lang="en-GB" sz="7000" dirty="0">
              <a:effectLst/>
            </a:endParaRPr>
          </a:p>
          <a:p>
            <a:endParaRPr lang="en-US" sz="70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4345C"/>
        </a:solidFill>
        <a:effectLst/>
      </p:bgPr>
    </p:bg>
    <p:spTree>
      <p:nvGrpSpPr>
        <p:cNvPr id="1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9" name="Google Shape;229;p14" descr="Universal indicator colours"/>
          <p:cNvPicPr preferRelativeResize="0"/>
          <p:nvPr/>
        </p:nvPicPr>
        <p:blipFill rotWithShape="1">
          <a:blip r:embed="rId3">
            <a:alphaModFix/>
          </a:blip>
          <a:srcRect l="40413" t="9054" r="22943" b="22875"/>
          <a:stretch/>
        </p:blipFill>
        <p:spPr>
          <a:xfrm>
            <a:off x="6429021" y="1089387"/>
            <a:ext cx="3350669" cy="4395998"/>
          </a:xfrm>
          <a:prstGeom prst="rect">
            <a:avLst/>
          </a:prstGeom>
          <a:noFill/>
          <a:ln>
            <a:noFill/>
          </a:ln>
        </p:spPr>
      </p:pic>
      <p:pic>
        <p:nvPicPr>
          <p:cNvPr id="230" name="Google Shape;230;p14" descr="Mars past environment"/>
          <p:cNvPicPr preferRelativeResize="0"/>
          <p:nvPr/>
        </p:nvPicPr>
        <p:blipFill rotWithShape="1">
          <a:blip r:embed="rId4">
            <a:alphaModFix/>
          </a:blip>
          <a:srcRect l="67886" r="11442"/>
          <a:stretch/>
        </p:blipFill>
        <p:spPr>
          <a:xfrm>
            <a:off x="10119039" y="1047062"/>
            <a:ext cx="3400456" cy="4438323"/>
          </a:xfrm>
          <a:prstGeom prst="rect">
            <a:avLst/>
          </a:prstGeom>
          <a:noFill/>
          <a:ln>
            <a:noFill/>
          </a:ln>
        </p:spPr>
      </p:pic>
      <p:pic>
        <p:nvPicPr>
          <p:cNvPr id="231" name="Google Shape;231;p14" descr="Mars surface"/>
          <p:cNvPicPr preferRelativeResize="0"/>
          <p:nvPr/>
        </p:nvPicPr>
        <p:blipFill rotWithShape="1">
          <a:blip r:embed="rId5">
            <a:alphaModFix/>
          </a:blip>
          <a:srcRect l="51874" t="-168" r="11258" b="27542"/>
          <a:stretch/>
        </p:blipFill>
        <p:spPr>
          <a:xfrm>
            <a:off x="13887448" y="1064994"/>
            <a:ext cx="3371144" cy="4420391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32" name="Google Shape;232;p1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6414208" y="4859783"/>
            <a:ext cx="3371850" cy="4398517"/>
            <a:chOff x="0" y="0"/>
            <a:chExt cx="4495800" cy="5864690"/>
          </a:xfrm>
        </p:grpSpPr>
        <p:sp>
          <p:nvSpPr>
            <p:cNvPr id="233" name="Google Shape;233;p14"/>
            <p:cNvSpPr/>
            <p:nvPr/>
          </p:nvSpPr>
          <p:spPr>
            <a:xfrm>
              <a:off x="0" y="834138"/>
              <a:ext cx="4495800" cy="5030552"/>
            </a:xfrm>
            <a:prstGeom prst="rect">
              <a:avLst/>
            </a:prstGeom>
            <a:solidFill>
              <a:srgbClr val="E2ED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234" name="Google Shape;234;p14"/>
            <p:cNvPicPr preferRelativeResize="0"/>
            <p:nvPr/>
          </p:nvPicPr>
          <p:blipFill rotWithShape="1">
            <a:blip r:embed="rId6">
              <a:alphaModFix/>
            </a:blip>
            <a:srcRect/>
            <a:stretch/>
          </p:blipFill>
          <p:spPr>
            <a:xfrm>
              <a:off x="0" y="0"/>
              <a:ext cx="2282444" cy="924390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235" name="Google Shape;235;p1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10147645" y="4859783"/>
            <a:ext cx="3371850" cy="4398517"/>
            <a:chOff x="0" y="0"/>
            <a:chExt cx="4495800" cy="5864690"/>
          </a:xfrm>
        </p:grpSpPr>
        <p:sp>
          <p:nvSpPr>
            <p:cNvPr id="236" name="Google Shape;236;p14"/>
            <p:cNvSpPr/>
            <p:nvPr/>
          </p:nvSpPr>
          <p:spPr>
            <a:xfrm>
              <a:off x="0" y="834138"/>
              <a:ext cx="4495800" cy="5030552"/>
            </a:xfrm>
            <a:prstGeom prst="rect">
              <a:avLst/>
            </a:prstGeom>
            <a:solidFill>
              <a:srgbClr val="E2ED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237" name="Google Shape;237;p14"/>
            <p:cNvPicPr preferRelativeResize="0"/>
            <p:nvPr/>
          </p:nvPicPr>
          <p:blipFill rotWithShape="1">
            <a:blip r:embed="rId6">
              <a:alphaModFix/>
            </a:blip>
            <a:srcRect/>
            <a:stretch/>
          </p:blipFill>
          <p:spPr>
            <a:xfrm>
              <a:off x="0" y="0"/>
              <a:ext cx="2282444" cy="924390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238" name="Google Shape;238;p1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13887450" y="4859783"/>
            <a:ext cx="3371850" cy="4398517"/>
            <a:chOff x="0" y="0"/>
            <a:chExt cx="4495800" cy="5864690"/>
          </a:xfrm>
        </p:grpSpPr>
        <p:sp>
          <p:nvSpPr>
            <p:cNvPr id="239" name="Google Shape;239;p14"/>
            <p:cNvSpPr/>
            <p:nvPr/>
          </p:nvSpPr>
          <p:spPr>
            <a:xfrm>
              <a:off x="0" y="834138"/>
              <a:ext cx="4495800" cy="5030552"/>
            </a:xfrm>
            <a:prstGeom prst="rect">
              <a:avLst/>
            </a:prstGeom>
            <a:solidFill>
              <a:srgbClr val="E2ED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240" name="Google Shape;240;p14"/>
            <p:cNvPicPr preferRelativeResize="0"/>
            <p:nvPr/>
          </p:nvPicPr>
          <p:blipFill rotWithShape="1">
            <a:blip r:embed="rId6">
              <a:alphaModFix/>
            </a:blip>
            <a:srcRect/>
            <a:stretch/>
          </p:blipFill>
          <p:spPr>
            <a:xfrm>
              <a:off x="0" y="0"/>
              <a:ext cx="2282444" cy="924390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241" name="Google Shape;241;p1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 preferRelativeResize="0"/>
          <p:nvPr/>
        </p:nvPicPr>
        <p:blipFill rotWithShape="1">
          <a:blip r:embed="rId7">
            <a:alphaModFix amt="70000"/>
          </a:blip>
          <a:srcRect/>
          <a:stretch/>
        </p:blipFill>
        <p:spPr>
          <a:xfrm rot="-2466689">
            <a:off x="-1561844" y="-1217976"/>
            <a:ext cx="7048111" cy="7048111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42" name="Google Shape;242;p1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6759929" y="6050058"/>
            <a:ext cx="2680408" cy="1635426"/>
            <a:chOff x="0" y="-28575"/>
            <a:chExt cx="3573877" cy="2180568"/>
          </a:xfrm>
        </p:grpSpPr>
        <p:sp>
          <p:nvSpPr>
            <p:cNvPr id="243" name="Google Shape;243;p14" descr="1"/>
            <p:cNvSpPr txBox="1"/>
            <p:nvPr/>
          </p:nvSpPr>
          <p:spPr>
            <a:xfrm>
              <a:off x="0" y="-28575"/>
              <a:ext cx="3573877" cy="88024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ctr" rtl="0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300"/>
                <a:buFont typeface="Arial"/>
                <a:buNone/>
              </a:pPr>
              <a:r>
                <a:rPr lang="en-US" sz="3300" b="0" i="0" u="none" strike="noStrike" cap="none">
                  <a:solidFill>
                    <a:srgbClr val="04345C"/>
                  </a:solidFill>
                  <a:latin typeface="Calibri"/>
                  <a:ea typeface="Calibri"/>
                  <a:cs typeface="Calibri"/>
                  <a:sym typeface="Calibri"/>
                </a:rPr>
                <a:t>1</a:t>
              </a: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4" name="Google Shape;244;p14"/>
            <p:cNvSpPr txBox="1"/>
            <p:nvPr/>
          </p:nvSpPr>
          <p:spPr>
            <a:xfrm>
              <a:off x="0" y="1002961"/>
              <a:ext cx="3548477" cy="114903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2800" b="0" i="0" u="none" strike="noStrike" cap="none" dirty="0">
                  <a:solidFill>
                    <a:srgbClr val="00315F"/>
                  </a:solidFill>
                  <a:latin typeface="Calibri"/>
                  <a:ea typeface="Calibri"/>
                  <a:cs typeface="Calibri"/>
                  <a:sym typeface="Calibri"/>
                </a:rPr>
                <a:t>Что показывает шкала </a:t>
              </a:r>
              <a:r>
                <a:rPr lang="en-US" sz="2800" b="0" i="0" u="none" strike="noStrike" cap="none" dirty="0">
                  <a:solidFill>
                    <a:srgbClr val="00315F"/>
                  </a:solidFill>
                  <a:latin typeface="Calibri"/>
                  <a:ea typeface="Calibri"/>
                  <a:cs typeface="Calibri"/>
                  <a:sym typeface="Calibri"/>
                </a:rPr>
                <a:t>pH?</a:t>
              </a:r>
              <a:endParaRPr dirty="0"/>
            </a:p>
          </p:txBody>
        </p:sp>
      </p:grpSp>
      <p:grpSp>
        <p:nvGrpSpPr>
          <p:cNvPr id="245" name="Google Shape;245;p1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10493366" y="5822014"/>
            <a:ext cx="2680408" cy="3341878"/>
            <a:chOff x="0" y="-28575"/>
            <a:chExt cx="3573877" cy="4455837"/>
          </a:xfrm>
        </p:grpSpPr>
        <p:sp>
          <p:nvSpPr>
            <p:cNvPr id="246" name="Google Shape;246;p14" descr="2"/>
            <p:cNvSpPr txBox="1"/>
            <p:nvPr/>
          </p:nvSpPr>
          <p:spPr>
            <a:xfrm>
              <a:off x="0" y="-28575"/>
              <a:ext cx="3573877" cy="88024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ctr" rtl="0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300"/>
                <a:buFont typeface="Arial"/>
                <a:buNone/>
              </a:pPr>
              <a:r>
                <a:rPr lang="en-US" sz="3300" b="0" i="0" u="none" strike="noStrike" cap="none" dirty="0">
                  <a:solidFill>
                    <a:srgbClr val="04345C"/>
                  </a:solidFill>
                  <a:latin typeface="Calibri"/>
                  <a:ea typeface="Calibri"/>
                  <a:cs typeface="Calibri"/>
                  <a:sym typeface="Calibri"/>
                </a:rPr>
                <a:t>2</a:t>
              </a:r>
              <a:endParaRPr sz="14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7" name="Google Shape;247;p14"/>
            <p:cNvSpPr txBox="1"/>
            <p:nvPr/>
          </p:nvSpPr>
          <p:spPr>
            <a:xfrm>
              <a:off x="25400" y="980165"/>
              <a:ext cx="3548477" cy="344709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2800" b="0" i="0" u="none" strike="noStrike" cap="none" dirty="0">
                  <a:solidFill>
                    <a:srgbClr val="00315F"/>
                  </a:solidFill>
                  <a:latin typeface="Calibri"/>
                  <a:ea typeface="Calibri"/>
                  <a:cs typeface="Calibri"/>
                  <a:sym typeface="Calibri"/>
                </a:rPr>
                <a:t>Какие факторы на Марсе (в прошлом и настоящем) могли влиять на </a:t>
              </a:r>
              <a:r>
                <a:rPr lang="en-US" sz="2800" b="0" i="0" u="none" strike="noStrike" cap="none" dirty="0">
                  <a:solidFill>
                    <a:srgbClr val="00315F"/>
                  </a:solidFill>
                  <a:latin typeface="Calibri"/>
                  <a:ea typeface="Calibri"/>
                  <a:cs typeface="Calibri"/>
                  <a:sym typeface="Calibri"/>
                </a:rPr>
                <a:t> pH?</a:t>
              </a:r>
              <a:endParaRPr dirty="0"/>
            </a:p>
          </p:txBody>
        </p:sp>
      </p:grpSp>
      <p:grpSp>
        <p:nvGrpSpPr>
          <p:cNvPr id="248" name="Google Shape;248;p1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14233170" y="6023918"/>
            <a:ext cx="2680408" cy="2066314"/>
            <a:chOff x="0" y="-28575"/>
            <a:chExt cx="3573877" cy="2755085"/>
          </a:xfrm>
        </p:grpSpPr>
        <p:sp>
          <p:nvSpPr>
            <p:cNvPr id="249" name="Google Shape;249;p14" descr="3"/>
            <p:cNvSpPr txBox="1"/>
            <p:nvPr/>
          </p:nvSpPr>
          <p:spPr>
            <a:xfrm>
              <a:off x="0" y="-28575"/>
              <a:ext cx="3573877" cy="88024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ctr" rtl="0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300"/>
                <a:buFont typeface="Arial"/>
                <a:buNone/>
              </a:pPr>
              <a:r>
                <a:rPr lang="en-US" sz="3300" b="0" i="0" u="none" strike="noStrike" cap="none" dirty="0">
                  <a:solidFill>
                    <a:srgbClr val="04345C"/>
                  </a:solidFill>
                  <a:latin typeface="Calibri"/>
                  <a:ea typeface="Calibri"/>
                  <a:cs typeface="Calibri"/>
                  <a:sym typeface="Calibri"/>
                </a:rPr>
                <a:t>3</a:t>
              </a:r>
              <a:endParaRPr sz="14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0" name="Google Shape;250;p14"/>
            <p:cNvSpPr txBox="1"/>
            <p:nvPr/>
          </p:nvSpPr>
          <p:spPr>
            <a:xfrm>
              <a:off x="0" y="1002961"/>
              <a:ext cx="3548477" cy="172354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2800" b="0" i="0" u="none" strike="noStrike" cap="none" dirty="0">
                  <a:solidFill>
                    <a:srgbClr val="00315F"/>
                  </a:solidFill>
                  <a:latin typeface="Calibri"/>
                  <a:ea typeface="Calibri"/>
                  <a:cs typeface="Calibri"/>
                  <a:sym typeface="Calibri"/>
                </a:rPr>
                <a:t>Как</a:t>
              </a:r>
              <a:r>
                <a:rPr lang="en-US" sz="2800" b="0" i="0" u="none" strike="noStrike" cap="none" dirty="0">
                  <a:solidFill>
                    <a:srgbClr val="00315F"/>
                  </a:solidFill>
                  <a:latin typeface="Calibri"/>
                  <a:ea typeface="Calibri"/>
                  <a:cs typeface="Calibri"/>
                  <a:sym typeface="Calibri"/>
                </a:rPr>
                <a:t> pH </a:t>
              </a:r>
              <a:r>
                <a:rPr lang="ru-RU" sz="2800" b="0" i="0" u="none" strike="noStrike" cap="none" dirty="0">
                  <a:solidFill>
                    <a:srgbClr val="00315F"/>
                  </a:solidFill>
                  <a:latin typeface="Calibri"/>
                  <a:ea typeface="Calibri"/>
                  <a:cs typeface="Calibri"/>
                  <a:sym typeface="Calibri"/>
                </a:rPr>
                <a:t>влияет </a:t>
              </a:r>
              <a:r>
                <a:rPr lang="ru-RU" sz="2800" b="0" i="0" u="none" strike="noStrike" cap="none">
                  <a:solidFill>
                    <a:srgbClr val="00315F"/>
                  </a:solidFill>
                  <a:latin typeface="Calibri"/>
                  <a:ea typeface="Calibri"/>
                  <a:cs typeface="Calibri"/>
                  <a:sym typeface="Calibri"/>
                </a:rPr>
                <a:t>на обитаемость Марса?</a:t>
              </a:r>
              <a:endParaRPr dirty="0"/>
            </a:p>
          </p:txBody>
        </p:sp>
      </p:grpSp>
      <p:grpSp>
        <p:nvGrpSpPr>
          <p:cNvPr id="251" name="Google Shape;251;p1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621311" y="6538883"/>
            <a:ext cx="5107555" cy="2280624"/>
            <a:chOff x="0" y="2229275"/>
            <a:chExt cx="5518740" cy="3040832"/>
          </a:xfrm>
        </p:grpSpPr>
        <p:sp>
          <p:nvSpPr>
            <p:cNvPr id="253" name="Google Shape;253;p14"/>
            <p:cNvSpPr txBox="1"/>
            <p:nvPr/>
          </p:nvSpPr>
          <p:spPr>
            <a:xfrm>
              <a:off x="0" y="2229275"/>
              <a:ext cx="5518740" cy="304083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ctr" rtl="0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800"/>
                <a:buFont typeface="Arial"/>
                <a:buNone/>
              </a:pPr>
              <a:r>
                <a:rPr lang="ru-RU" sz="3800" b="0" i="0" u="none" strike="noStrike" cap="none" dirty="0">
                  <a:solidFill>
                    <a:srgbClr val="6BD4CD"/>
                  </a:solidFill>
                  <a:latin typeface="Calibri"/>
                  <a:ea typeface="Calibri"/>
                  <a:cs typeface="Calibri"/>
                  <a:sym typeface="Calibri"/>
                </a:rPr>
                <a:t>Ответьте на вопросы, используя полученные знания</a:t>
              </a:r>
              <a:r>
                <a:rPr lang="en-US" sz="3800" b="0" i="0" u="none" strike="noStrike" cap="none" dirty="0">
                  <a:solidFill>
                    <a:srgbClr val="6BD4CD"/>
                  </a:solidFill>
                  <a:latin typeface="Calibri"/>
                  <a:ea typeface="Calibri"/>
                  <a:cs typeface="Calibri"/>
                  <a:sym typeface="Calibri"/>
                </a:rPr>
                <a:t>:</a:t>
              </a:r>
              <a:endParaRPr sz="14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4" name="Google Shape;254;p14"/>
            <p:cNvSpPr txBox="1"/>
            <p:nvPr/>
          </p:nvSpPr>
          <p:spPr>
            <a:xfrm>
              <a:off x="0" y="3765550"/>
              <a:ext cx="5518740" cy="70485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l" rtl="0">
                <a:lnSpc>
                  <a:spcPct val="25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255" name="Google Shape;255;p14" descr="EU Emblem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16840200" y="9400506"/>
            <a:ext cx="1038985" cy="693228"/>
          </a:xfrm>
          <a:prstGeom prst="rect">
            <a:avLst/>
          </a:prstGeom>
          <a:noFill/>
          <a:ln>
            <a:noFill/>
          </a:ln>
        </p:spPr>
      </p:pic>
      <p:pic>
        <p:nvPicPr>
          <p:cNvPr id="256" name="Google Shape;256;p14" descr="Europlanet logo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191386" y="9261120"/>
            <a:ext cx="3460994" cy="102588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11603E8-111D-1149-AE0F-94111C90C8A5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-699326" y="4801614"/>
            <a:ext cx="8229600" cy="1143000"/>
          </a:xfrm>
        </p:spPr>
        <p:txBody>
          <a:bodyPr>
            <a:noAutofit/>
          </a:bodyPr>
          <a:lstStyle/>
          <a:p>
            <a:pPr rtl="0"/>
            <a:r>
              <a:rPr lang="ru-RU" sz="7000" b="0" i="0" dirty="0">
                <a:solidFill>
                  <a:srgbClr val="E2EDF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Повторение</a:t>
            </a:r>
            <a:endParaRPr lang="en-GB" sz="7000" dirty="0">
              <a:effectLst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4345C"/>
        </a:solidFill>
        <a:effectLst/>
      </p:bgPr>
    </p:bg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028700" y="1028700"/>
            <a:ext cx="9144000" cy="8229600"/>
          </a:xfrm>
          <a:prstGeom prst="rect">
            <a:avLst/>
          </a:prstGeom>
          <a:solidFill>
            <a:srgbClr val="E2EDF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96" name="Google Shape;96;p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1698279" y="2539826"/>
            <a:ext cx="7747700" cy="6099298"/>
            <a:chOff x="-76189" y="1824139"/>
            <a:chExt cx="10330266" cy="8132395"/>
          </a:xfrm>
        </p:grpSpPr>
        <p:sp>
          <p:nvSpPr>
            <p:cNvPr id="98" name="Google Shape;98;p3"/>
            <p:cNvSpPr txBox="1"/>
            <p:nvPr/>
          </p:nvSpPr>
          <p:spPr>
            <a:xfrm>
              <a:off x="0" y="1824139"/>
              <a:ext cx="10254077" cy="101361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l" rtl="0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800"/>
                <a:buFont typeface="Arial"/>
                <a:buNone/>
              </a:pPr>
              <a:r>
                <a:rPr lang="ru-RU" sz="3800" b="0" i="0" u="none" strike="noStrike" cap="none" dirty="0">
                  <a:solidFill>
                    <a:srgbClr val="04345C"/>
                  </a:solidFill>
                  <a:latin typeface="Calibri"/>
                  <a:ea typeface="Calibri"/>
                  <a:cs typeface="Calibri"/>
                  <a:sym typeface="Calibri"/>
                </a:rPr>
                <a:t>К концу этого урока вы сможете</a:t>
              </a:r>
              <a:r>
                <a:rPr lang="en-US" sz="3800" b="0" i="0" u="none" strike="noStrike" cap="none" dirty="0">
                  <a:solidFill>
                    <a:srgbClr val="04345C"/>
                  </a:solidFill>
                  <a:latin typeface="Calibri"/>
                  <a:ea typeface="Calibri"/>
                  <a:cs typeface="Calibri"/>
                  <a:sym typeface="Calibri"/>
                </a:rPr>
                <a:t>:</a:t>
              </a:r>
              <a:endParaRPr dirty="0"/>
            </a:p>
          </p:txBody>
        </p:sp>
        <p:sp>
          <p:nvSpPr>
            <p:cNvPr id="99" name="Google Shape;99;p3"/>
            <p:cNvSpPr txBox="1"/>
            <p:nvPr/>
          </p:nvSpPr>
          <p:spPr>
            <a:xfrm>
              <a:off x="-76189" y="4355002"/>
              <a:ext cx="10254077" cy="560153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571500" lvl="0" indent="-571500">
                <a:buSzPts val="3600"/>
                <a:buFont typeface="Arial"/>
                <a:buChar char="•"/>
              </a:pPr>
              <a:r>
                <a:rPr lang="ru-RU" sz="3600" dirty="0">
                  <a:solidFill>
                    <a:srgbClr val="00315F"/>
                  </a:solidFill>
                  <a:latin typeface="Calibri"/>
                  <a:ea typeface="Calibri"/>
                  <a:cs typeface="Calibri"/>
                  <a:sym typeface="Calibri"/>
                </a:rPr>
                <a:t>Понимать шкалу </a:t>
              </a:r>
              <a:r>
                <a:rPr lang="en-US" sz="3600" dirty="0">
                  <a:solidFill>
                    <a:srgbClr val="00315F"/>
                  </a:solidFill>
                  <a:latin typeface="Calibri"/>
                  <a:ea typeface="Calibri"/>
                  <a:cs typeface="Calibri"/>
                  <a:sym typeface="Calibri"/>
                </a:rPr>
                <a:t>pH</a:t>
              </a:r>
            </a:p>
            <a:p>
              <a:pPr marL="571500" lvl="0" indent="-571500">
                <a:buSzPts val="3600"/>
                <a:buFont typeface="Arial"/>
                <a:buChar char="•"/>
              </a:pPr>
              <a:endParaRPr lang="en-US" sz="3600" dirty="0">
                <a:solidFill>
                  <a:srgbClr val="00315F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marL="571500" lvl="0" indent="-571500">
                <a:buSzPts val="3600"/>
                <a:buFont typeface="Arial"/>
                <a:buChar char="•"/>
              </a:pPr>
              <a:r>
                <a:rPr lang="ru-RU" sz="3600" dirty="0">
                  <a:solidFill>
                    <a:srgbClr val="00315F"/>
                  </a:solidFill>
                  <a:latin typeface="Calibri"/>
                  <a:ea typeface="Calibri"/>
                  <a:cs typeface="Calibri"/>
                  <a:sym typeface="Calibri"/>
                </a:rPr>
                <a:t>Описывать, как факторы на Марсе могут влиять на </a:t>
              </a:r>
              <a:r>
                <a:rPr lang="en-US" sz="3600" dirty="0" err="1">
                  <a:solidFill>
                    <a:srgbClr val="00315F"/>
                  </a:solidFill>
                  <a:latin typeface="Calibri"/>
                  <a:ea typeface="Calibri"/>
                  <a:cs typeface="Calibri"/>
                  <a:sym typeface="Calibri"/>
                </a:rPr>
                <a:t>pH.</a:t>
              </a:r>
              <a:endParaRPr lang="en-US" sz="3600" dirty="0">
                <a:solidFill>
                  <a:srgbClr val="00315F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marL="571500" lvl="0" indent="-571500">
                <a:buSzPts val="3600"/>
                <a:buFont typeface="Arial"/>
                <a:buChar char="•"/>
              </a:pPr>
              <a:endParaRPr lang="en-US" sz="3600" dirty="0">
                <a:solidFill>
                  <a:srgbClr val="00315F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marL="571500" lvl="0" indent="-571500">
                <a:buSzPts val="3600"/>
                <a:buFont typeface="Arial"/>
                <a:buChar char="•"/>
              </a:pPr>
              <a:r>
                <a:rPr lang="ru-RU" sz="3600" dirty="0">
                  <a:solidFill>
                    <a:srgbClr val="00315F"/>
                  </a:solidFill>
                  <a:latin typeface="Calibri"/>
                  <a:ea typeface="Calibri"/>
                  <a:cs typeface="Calibri"/>
                  <a:sym typeface="Calibri"/>
                </a:rPr>
                <a:t>Обсуждать, как </a:t>
              </a:r>
              <a:r>
                <a:rPr lang="en-US" sz="3600" dirty="0">
                  <a:solidFill>
                    <a:srgbClr val="00315F"/>
                  </a:solidFill>
                  <a:latin typeface="Calibri"/>
                  <a:ea typeface="Calibri"/>
                  <a:cs typeface="Calibri"/>
                  <a:sym typeface="Calibri"/>
                </a:rPr>
                <a:t>pH </a:t>
              </a:r>
              <a:r>
                <a:rPr lang="ru-RU" sz="3600" dirty="0">
                  <a:solidFill>
                    <a:srgbClr val="00315F"/>
                  </a:solidFill>
                  <a:latin typeface="Calibri"/>
                  <a:ea typeface="Calibri"/>
                  <a:cs typeface="Calibri"/>
                  <a:sym typeface="Calibri"/>
                </a:rPr>
                <a:t>влияет на обитаемость</a:t>
              </a:r>
              <a:endParaRPr sz="3600" b="0" i="0" u="none" strike="noStrike" cap="none" dirty="0">
                <a:solidFill>
                  <a:srgbClr val="00315F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marL="0" marR="0" lvl="0" indent="0" algn="l" rtl="0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00" name="Google Shape;100;p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11490099" y="-1461089"/>
            <a:ext cx="8044341" cy="11285933"/>
            <a:chOff x="0" y="0"/>
            <a:chExt cx="10725788" cy="15047910"/>
          </a:xfrm>
        </p:grpSpPr>
        <p:pic>
          <p:nvPicPr>
            <p:cNvPr id="101" name="Google Shape;101;p3">
              <a:extLs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 rot="-1538225">
              <a:off x="1374827" y="1654369"/>
              <a:ext cx="8741173" cy="480764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02" name="Google Shape;102;p3">
              <a:extLs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0" y="8116383"/>
              <a:ext cx="6931527" cy="6931527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103" name="Google Shape;103;p3" descr="EU Emblem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6840200" y="9400506"/>
            <a:ext cx="1038985" cy="693228"/>
          </a:xfrm>
          <a:prstGeom prst="rect">
            <a:avLst/>
          </a:prstGeom>
          <a:noFill/>
          <a:ln>
            <a:noFill/>
          </a:ln>
        </p:spPr>
      </p:pic>
      <p:pic>
        <p:nvPicPr>
          <p:cNvPr id="104" name="Google Shape;104;p3" descr="Europlanet logo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91386" y="9261120"/>
            <a:ext cx="3460994" cy="102588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D9D4805-793A-3C41-87F7-2C0899B7CE0B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-462420" y="1810909"/>
            <a:ext cx="8229600" cy="1143000"/>
          </a:xfrm>
        </p:spPr>
        <p:txBody>
          <a:bodyPr>
            <a:noAutofit/>
          </a:bodyPr>
          <a:lstStyle/>
          <a:p>
            <a:pPr rtl="0"/>
            <a:r>
              <a:rPr lang="ru-RU" sz="7000" b="0" i="0" dirty="0">
                <a:solidFill>
                  <a:srgbClr val="04345C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Задачи</a:t>
            </a:r>
            <a:endParaRPr lang="en-GB" sz="7000" dirty="0">
              <a:effectLst/>
            </a:endParaRPr>
          </a:p>
          <a:p>
            <a:endParaRPr lang="en-US" sz="71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4345C"/>
        </a:solidFill>
        <a:effectLst/>
      </p:bgPr>
    </p:bg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0" name="Google Shape;110;p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08815" y="428018"/>
            <a:ext cx="2200882" cy="2200882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11" name="Google Shape;111;p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0" y="8340401"/>
            <a:ext cx="18288000" cy="1946599"/>
            <a:chOff x="0" y="0"/>
            <a:chExt cx="25120600" cy="2900265"/>
          </a:xfrm>
        </p:grpSpPr>
        <p:pic>
          <p:nvPicPr>
            <p:cNvPr id="112" name="Google Shape;112;p4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875286" y="0"/>
              <a:ext cx="3899914" cy="157946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13" name="Google Shape;113;p4"/>
            <p:cNvSpPr/>
            <p:nvPr/>
          </p:nvSpPr>
          <p:spPr>
            <a:xfrm>
              <a:off x="0" y="1223865"/>
              <a:ext cx="25120600" cy="1676400"/>
            </a:xfrm>
            <a:prstGeom prst="rect">
              <a:avLst/>
            </a:prstGeom>
            <a:solidFill>
              <a:srgbClr val="6BD4C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114" name="Google Shape;114;p4" descr="EU Emblem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6840200" y="9400506"/>
            <a:ext cx="1038985" cy="693228"/>
          </a:xfrm>
          <a:prstGeom prst="rect">
            <a:avLst/>
          </a:prstGeom>
          <a:noFill/>
          <a:ln>
            <a:noFill/>
          </a:ln>
        </p:spPr>
      </p:pic>
      <p:pic>
        <p:nvPicPr>
          <p:cNvPr id="115" name="Google Shape;115;p4" descr="Europlanet logo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91386" y="9261120"/>
            <a:ext cx="3460994" cy="102588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6" name="Google Shape;116;p4" descr="Acid hazard sign"/>
          <p:cNvPicPr preferRelativeResize="0"/>
          <p:nvPr/>
        </p:nvPicPr>
        <p:blipFill rotWithShape="1">
          <a:blip r:embed="rId7">
            <a:alphaModFix/>
          </a:blip>
          <a:srcRect b="16176"/>
          <a:stretch/>
        </p:blipFill>
        <p:spPr>
          <a:xfrm>
            <a:off x="5581315" y="2109143"/>
            <a:ext cx="7125370" cy="675101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7" name="Google Shape;117;p4" descr="Lemon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1297805" y="3117211"/>
            <a:ext cx="3628345" cy="4062844"/>
          </a:xfrm>
          <a:prstGeom prst="rect">
            <a:avLst/>
          </a:prstGeom>
          <a:noFill/>
          <a:ln>
            <a:noFill/>
          </a:ln>
        </p:spPr>
      </p:pic>
      <p:pic>
        <p:nvPicPr>
          <p:cNvPr id="118" name="Google Shape;118;p4" descr="Bleach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13046165" y="2474021"/>
            <a:ext cx="3944030" cy="5089071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D179202-D464-A845-A10F-252420D0FEE4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5029200" y="1104688"/>
            <a:ext cx="8229600" cy="1143000"/>
          </a:xfrm>
        </p:spPr>
        <p:txBody>
          <a:bodyPr>
            <a:noAutofit/>
          </a:bodyPr>
          <a:lstStyle/>
          <a:p>
            <a:pPr rtl="0"/>
            <a:r>
              <a:rPr lang="ru-RU" sz="7000" dirty="0">
                <a:solidFill>
                  <a:srgbClr val="E2EDF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Что такое</a:t>
            </a:r>
            <a:r>
              <a:rPr lang="en-US" sz="7000" b="0" i="0" dirty="0">
                <a:solidFill>
                  <a:srgbClr val="E2EDF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pH?</a:t>
            </a:r>
            <a:endParaRPr lang="en-GB" sz="7000" dirty="0">
              <a:effectLst/>
            </a:endParaRPr>
          </a:p>
          <a:p>
            <a:endParaRPr lang="en-US" sz="70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4345C"/>
        </a:solidFill>
        <a:effectLst/>
      </p:bgPr>
    </p:bg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4" name="Google Shape;124;p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0" y="8340401"/>
            <a:ext cx="18288000" cy="1946599"/>
            <a:chOff x="0" y="0"/>
            <a:chExt cx="25120600" cy="2900265"/>
          </a:xfrm>
        </p:grpSpPr>
        <p:pic>
          <p:nvPicPr>
            <p:cNvPr id="125" name="Google Shape;125;p5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875286" y="0"/>
              <a:ext cx="3899914" cy="157946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26" name="Google Shape;126;p5"/>
            <p:cNvSpPr/>
            <p:nvPr/>
          </p:nvSpPr>
          <p:spPr>
            <a:xfrm>
              <a:off x="0" y="1223865"/>
              <a:ext cx="25120600" cy="1676400"/>
            </a:xfrm>
            <a:prstGeom prst="rect">
              <a:avLst/>
            </a:prstGeom>
            <a:solidFill>
              <a:srgbClr val="6BD4C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128" name="Google Shape;128;p5" descr="EU Emblem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6840200" y="9400506"/>
            <a:ext cx="1038985" cy="693228"/>
          </a:xfrm>
          <a:prstGeom prst="rect">
            <a:avLst/>
          </a:prstGeom>
          <a:noFill/>
          <a:ln>
            <a:noFill/>
          </a:ln>
        </p:spPr>
      </p:pic>
      <p:pic>
        <p:nvPicPr>
          <p:cNvPr id="129" name="Google Shape;129;p5" descr="Europlanet logo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91386" y="9261120"/>
            <a:ext cx="3460994" cy="102588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0" name="Google Shape;130;p5" descr="pH scale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3427081" y="1578410"/>
            <a:ext cx="11433839" cy="7397097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821535E-B53A-D44C-8BDC-B398B7CB4AEF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5029200" y="820583"/>
            <a:ext cx="8229600" cy="1143000"/>
          </a:xfrm>
        </p:spPr>
        <p:txBody>
          <a:bodyPr>
            <a:noAutofit/>
          </a:bodyPr>
          <a:lstStyle/>
          <a:p>
            <a:pPr rtl="0"/>
            <a:r>
              <a:rPr lang="ru-RU" sz="7000" b="0" i="0" dirty="0">
                <a:solidFill>
                  <a:srgbClr val="FFFF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Шкала </a:t>
            </a:r>
            <a:r>
              <a:rPr lang="en-US" sz="7000" b="0" i="0" dirty="0">
                <a:solidFill>
                  <a:srgbClr val="FFFF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pH</a:t>
            </a:r>
            <a:endParaRPr lang="en-GB" sz="7000" dirty="0">
              <a:effectLst/>
            </a:endParaRPr>
          </a:p>
          <a:p>
            <a:endParaRPr lang="en-US" sz="70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27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0"/>
            <a:ext cx="18288001" cy="102870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36" name="Google Shape;136;p27" descr="Mars"/>
          <p:cNvPicPr preferRelativeResize="0"/>
          <p:nvPr/>
        </p:nvPicPr>
        <p:blipFill rotWithShape="1">
          <a:blip r:embed="rId3">
            <a:alphaModFix/>
          </a:blip>
          <a:srcRect r="11110" b="-2"/>
          <a:stretch/>
        </p:blipFill>
        <p:spPr>
          <a:xfrm>
            <a:off x="20" y="10"/>
            <a:ext cx="9143980" cy="1028699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7" name="Google Shape;137;p27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 r="11110" b="-1"/>
          <a:stretch/>
        </p:blipFill>
        <p:spPr>
          <a:xfrm>
            <a:off x="9144000" y="10"/>
            <a:ext cx="9144000" cy="10286990"/>
          </a:xfrm>
          <a:prstGeom prst="rect">
            <a:avLst/>
          </a:prstGeom>
          <a:noFill/>
          <a:ln>
            <a:noFill/>
          </a:ln>
        </p:spPr>
      </p:pic>
      <p:sp>
        <p:nvSpPr>
          <p:cNvPr id="138" name="Google Shape;138;p27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2700000">
            <a:off x="6614873" y="2614374"/>
            <a:ext cx="5058255" cy="5058252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0" name="Google Shape;140;p27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2700000">
            <a:off x="5956916" y="1956417"/>
            <a:ext cx="6374169" cy="6374166"/>
          </a:xfrm>
          <a:prstGeom prst="frame">
            <a:avLst>
              <a:gd name="adj1" fmla="val 1195"/>
            </a:avLst>
          </a:prstGeom>
          <a:solidFill>
            <a:srgbClr val="FFFFFF">
              <a:alpha val="6000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41" name="Google Shape;141;p27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0" y="8340401"/>
            <a:ext cx="18288000" cy="1946599"/>
            <a:chOff x="0" y="0"/>
            <a:chExt cx="25120600" cy="2900265"/>
          </a:xfrm>
        </p:grpSpPr>
        <p:pic>
          <p:nvPicPr>
            <p:cNvPr id="142" name="Google Shape;142;p27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875286" y="0"/>
              <a:ext cx="3899914" cy="157946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43" name="Google Shape;143;p27"/>
            <p:cNvSpPr/>
            <p:nvPr/>
          </p:nvSpPr>
          <p:spPr>
            <a:xfrm>
              <a:off x="0" y="1223865"/>
              <a:ext cx="25120600" cy="1676400"/>
            </a:xfrm>
            <a:prstGeom prst="rect">
              <a:avLst/>
            </a:prstGeom>
            <a:solidFill>
              <a:srgbClr val="6BD4C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144" name="Google Shape;144;p27" descr="EU Emblem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6840200" y="9400506"/>
            <a:ext cx="1038985" cy="693228"/>
          </a:xfrm>
          <a:prstGeom prst="rect">
            <a:avLst/>
          </a:prstGeom>
          <a:noFill/>
          <a:ln>
            <a:noFill/>
          </a:ln>
        </p:spPr>
      </p:pic>
      <p:pic>
        <p:nvPicPr>
          <p:cNvPr id="145" name="Google Shape;145;p27" descr="Europlanet logo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191386" y="9261120"/>
            <a:ext cx="3460994" cy="102588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A88A8B2C-328B-1B43-9934-8CA2EB34AA50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6286501" y="5177931"/>
            <a:ext cx="5715000" cy="1143000"/>
          </a:xfrm>
        </p:spPr>
        <p:txBody>
          <a:bodyPr>
            <a:noAutofit/>
          </a:bodyPr>
          <a:lstStyle/>
          <a:p>
            <a:pPr>
              <a:lnSpc>
                <a:spcPct val="90000"/>
              </a:lnSpc>
            </a:pPr>
            <a:r>
              <a:rPr lang="ru-RU" dirty="0">
                <a:solidFill>
                  <a:srgbClr val="080808"/>
                </a:solidFill>
                <a:latin typeface="Calibri" panose="020F050202020403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Обсудите, каким, по вашему мнению, может быть </a:t>
            </a:r>
            <a:r>
              <a:rPr lang="en-US" dirty="0">
                <a:solidFill>
                  <a:srgbClr val="080808"/>
                </a:solidFill>
                <a:latin typeface="Calibri" panose="020F050202020403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pH </a:t>
            </a:r>
            <a:r>
              <a:rPr lang="ru-RU" dirty="0">
                <a:solidFill>
                  <a:srgbClr val="080808"/>
                </a:solidFill>
                <a:latin typeface="Calibri" panose="020F050202020403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на Марсе?</a:t>
            </a:r>
            <a:endParaRPr lang="en-US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4345C"/>
        </a:solidFill>
        <a:effectLst/>
      </p:bgPr>
    </p:bg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1" name="Google Shape;151;p28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08815" y="428018"/>
            <a:ext cx="2200882" cy="2200882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52" name="Google Shape;152;p28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0" y="8340401"/>
            <a:ext cx="18288000" cy="1946599"/>
            <a:chOff x="0" y="0"/>
            <a:chExt cx="25120600" cy="2900265"/>
          </a:xfrm>
        </p:grpSpPr>
        <p:pic>
          <p:nvPicPr>
            <p:cNvPr id="153" name="Google Shape;153;p28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875286" y="0"/>
              <a:ext cx="3899914" cy="157946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54" name="Google Shape;154;p28"/>
            <p:cNvSpPr/>
            <p:nvPr/>
          </p:nvSpPr>
          <p:spPr>
            <a:xfrm>
              <a:off x="0" y="1223865"/>
              <a:ext cx="25120600" cy="1676400"/>
            </a:xfrm>
            <a:prstGeom prst="rect">
              <a:avLst/>
            </a:prstGeom>
            <a:solidFill>
              <a:srgbClr val="6BD4C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155" name="Google Shape;155;p28" descr="EU Emblem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6840200" y="9400506"/>
            <a:ext cx="1038985" cy="693228"/>
          </a:xfrm>
          <a:prstGeom prst="rect">
            <a:avLst/>
          </a:prstGeom>
          <a:noFill/>
          <a:ln>
            <a:noFill/>
          </a:ln>
        </p:spPr>
      </p:pic>
      <p:pic>
        <p:nvPicPr>
          <p:cNvPr id="156" name="Google Shape;156;p28" descr="Europlanet logo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91386" y="9261120"/>
            <a:ext cx="3460994" cy="102588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7" name="Google Shape;157;p28" descr="Thinking Emoji 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10504966" y="2992504"/>
            <a:ext cx="4682403" cy="470032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8" name="Google Shape;158;p28" descr="Questions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2843612" y="2992504"/>
            <a:ext cx="6862557" cy="5026823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B86ED9F-9514-0345-9ECE-8BD1EC0F809E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5191978" y="1295306"/>
            <a:ext cx="8799779" cy="1143000"/>
          </a:xfrm>
        </p:spPr>
        <p:txBody>
          <a:bodyPr>
            <a:noAutofit/>
          </a:bodyPr>
          <a:lstStyle/>
          <a:p>
            <a:pPr rtl="0"/>
            <a:r>
              <a:rPr lang="ru-RU" sz="7000" b="0" i="0" dirty="0">
                <a:solidFill>
                  <a:srgbClr val="E2EDF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Как можно определить </a:t>
            </a:r>
            <a:r>
              <a:rPr lang="en-US" sz="7000" b="0" i="0" dirty="0">
                <a:solidFill>
                  <a:srgbClr val="E2EDF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pH?</a:t>
            </a:r>
            <a:endParaRPr lang="en-GB" sz="7000" dirty="0">
              <a:effectLst/>
            </a:endParaRPr>
          </a:p>
          <a:p>
            <a:endParaRPr lang="en-US" sz="70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4345C"/>
        </a:solidFill>
        <a:effectLst/>
      </p:bgPr>
    </p:bg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29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337398" y="3857625"/>
            <a:ext cx="17334696" cy="552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2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5" name="Google Shape;165;p29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3116065"/>
            <a:ext cx="18288001" cy="7170935"/>
          </a:xfrm>
          <a:prstGeom prst="rect">
            <a:avLst/>
          </a:prstGeom>
          <a:solidFill>
            <a:srgbClr val="6BD4C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66" name="Google Shape;166;p29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5363066" y="1612738"/>
            <a:ext cx="2924935" cy="11845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67" name="Google Shape;167;p29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2377164" y="1612738"/>
            <a:ext cx="1917549" cy="776607"/>
          </a:xfrm>
          <a:prstGeom prst="rect">
            <a:avLst/>
          </a:prstGeom>
          <a:noFill/>
          <a:ln>
            <a:noFill/>
          </a:ln>
        </p:spPr>
      </p:pic>
      <p:pic>
        <p:nvPicPr>
          <p:cNvPr id="168" name="Google Shape;168;p29" descr="EU Emblem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6840200" y="9400506"/>
            <a:ext cx="1038985" cy="693228"/>
          </a:xfrm>
          <a:prstGeom prst="rect">
            <a:avLst/>
          </a:prstGeom>
          <a:noFill/>
          <a:ln>
            <a:noFill/>
          </a:ln>
        </p:spPr>
      </p:pic>
      <p:pic>
        <p:nvPicPr>
          <p:cNvPr id="169" name="Google Shape;169;p29" descr="Europlanet logo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91386" y="9261120"/>
            <a:ext cx="3460994" cy="1025880"/>
          </a:xfrm>
          <a:prstGeom prst="rect">
            <a:avLst/>
          </a:prstGeom>
          <a:noFill/>
          <a:ln>
            <a:noFill/>
          </a:ln>
        </p:spPr>
      </p:pic>
      <p:sp>
        <p:nvSpPr>
          <p:cNvPr id="170" name="Google Shape;170;p29" descr="Click button to play video"/>
          <p:cNvSpPr txBox="1"/>
          <p:nvPr/>
        </p:nvSpPr>
        <p:spPr>
          <a:xfrm>
            <a:off x="5255575" y="4410075"/>
            <a:ext cx="66504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5000" u="sng" dirty="0">
              <a:solidFill>
                <a:srgbClr val="0000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100" dirty="0">
              <a:solidFill>
                <a:schemeClr val="dk1"/>
              </a:solidFill>
            </a:endParaRPr>
          </a:p>
        </p:txBody>
      </p:sp>
      <p:pic>
        <p:nvPicPr>
          <p:cNvPr id="10" name="Picture 9" descr="Click button to play video">
            <a:hlinkClick r:id="rId7"/>
            <a:extLst>
              <a:ext uri="{FF2B5EF4-FFF2-40B4-BE49-F238E27FC236}">
                <a16:creationId xmlns:a16="http://schemas.microsoft.com/office/drawing/2014/main" id="{48F8AB32-2E1E-8846-A82C-E03644F4E2B5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27431" t="34506" r="27781" b="33472"/>
          <a:stretch/>
        </p:blipFill>
        <p:spPr>
          <a:xfrm>
            <a:off x="7055882" y="4600961"/>
            <a:ext cx="4176236" cy="4222857"/>
          </a:xfrm>
          <a:prstGeom prst="rect">
            <a:avLst/>
          </a:prstGeom>
        </p:spPr>
      </p:pic>
      <p:sp>
        <p:nvSpPr>
          <p:cNvPr id="3" name="Rectangle 2" descr="Click button to play video">
            <a:extLst>
              <a:ext uri="{FF2B5EF4-FFF2-40B4-BE49-F238E27FC236}">
                <a16:creationId xmlns:a16="http://schemas.microsoft.com/office/drawing/2014/main" id="{0E7C84B0-1C20-CD49-9805-D9CEE3A414C4}"/>
              </a:ext>
            </a:extLst>
          </p:cNvPr>
          <p:cNvSpPr/>
          <p:nvPr/>
        </p:nvSpPr>
        <p:spPr>
          <a:xfrm>
            <a:off x="357798" y="1944347"/>
            <a:ext cx="6801862" cy="79111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lnSpc>
                <a:spcPct val="130000"/>
              </a:lnSpc>
              <a:buSzPts val="3800"/>
            </a:pPr>
            <a:r>
              <a:rPr lang="ru-RU" sz="3800" dirty="0">
                <a:solidFill>
                  <a:srgbClr val="6BD4CD"/>
                </a:solidFill>
                <a:latin typeface="Calibri"/>
                <a:ea typeface="Calibri"/>
                <a:cs typeface="Calibri"/>
                <a:sym typeface="Calibri"/>
              </a:rPr>
              <a:t>Нажмите для просмотра видео</a:t>
            </a:r>
            <a:r>
              <a:rPr lang="en-US" sz="3800" dirty="0">
                <a:solidFill>
                  <a:srgbClr val="6BD4CD"/>
                </a:solidFill>
                <a:latin typeface="Calibri"/>
                <a:ea typeface="Calibri"/>
                <a:cs typeface="Calibri"/>
                <a:sym typeface="Calibri"/>
              </a:rPr>
              <a:t>:</a:t>
            </a:r>
            <a:endParaRPr lang="en-US" sz="3800" dirty="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BF45561-70C5-7A49-A561-A7EB5A2216A9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-416982" y="956934"/>
            <a:ext cx="9989127" cy="1143000"/>
          </a:xfrm>
        </p:spPr>
        <p:txBody>
          <a:bodyPr>
            <a:noAutofit/>
          </a:bodyPr>
          <a:lstStyle/>
          <a:p>
            <a:pPr rtl="0"/>
            <a:r>
              <a:rPr lang="ru-RU" sz="7000" b="0" i="0" dirty="0">
                <a:solidFill>
                  <a:srgbClr val="E2EDF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Как измерить </a:t>
            </a:r>
            <a:r>
              <a:rPr lang="en-US" sz="7000" b="0" i="0" dirty="0">
                <a:solidFill>
                  <a:srgbClr val="E2EDF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pH?</a:t>
            </a:r>
            <a:endParaRPr lang="en-GB" sz="7000" dirty="0">
              <a:effectLst/>
            </a:endParaRPr>
          </a:p>
          <a:p>
            <a:endParaRPr lang="en-US" sz="70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4345C"/>
        </a:solidFill>
        <a:effectLst/>
      </p:bgPr>
    </p:bg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7" name="Google Shape;177;p8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0" y="8340401"/>
            <a:ext cx="18288000" cy="1946599"/>
            <a:chOff x="0" y="0"/>
            <a:chExt cx="25120600" cy="2900265"/>
          </a:xfrm>
        </p:grpSpPr>
        <p:pic>
          <p:nvPicPr>
            <p:cNvPr id="178" name="Google Shape;178;p8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875286" y="0"/>
              <a:ext cx="3899914" cy="157946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79" name="Google Shape;179;p8"/>
            <p:cNvSpPr/>
            <p:nvPr/>
          </p:nvSpPr>
          <p:spPr>
            <a:xfrm>
              <a:off x="0" y="1223865"/>
              <a:ext cx="25120600" cy="1676400"/>
            </a:xfrm>
            <a:prstGeom prst="rect">
              <a:avLst/>
            </a:prstGeom>
            <a:solidFill>
              <a:srgbClr val="6BD4C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4" name="Google Shape;180;p8">
            <a:extLst>
              <a:ext uri="{FF2B5EF4-FFF2-40B4-BE49-F238E27FC236}">
                <a16:creationId xmlns:a16="http://schemas.microsoft.com/office/drawing/2014/main" id="{E8117D26-4E07-CE4B-9589-E3A939ED88A0}"/>
              </a:ext>
            </a:extLst>
          </p:cNvPr>
          <p:cNvSpPr txBox="1"/>
          <p:nvPr/>
        </p:nvSpPr>
        <p:spPr>
          <a:xfrm>
            <a:off x="-3" y="1575603"/>
            <a:ext cx="18288001" cy="12926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0"/>
              <a:buFont typeface="Arial"/>
              <a:buNone/>
            </a:pPr>
            <a:r>
              <a:rPr lang="ru-RU" sz="7000" b="0" i="0" u="none" strike="noStrike" cap="none" dirty="0">
                <a:solidFill>
                  <a:srgbClr val="E2EDF1"/>
                </a:solidFill>
                <a:latin typeface="Calibri"/>
                <a:ea typeface="Calibri"/>
                <a:cs typeface="Calibri"/>
                <a:sym typeface="Calibri"/>
              </a:rPr>
              <a:t>Обсудите в группах</a:t>
            </a:r>
            <a:endParaRPr sz="1400" b="0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81" name="Google Shape;181;p8" descr="EU Emblem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6840200" y="9400506"/>
            <a:ext cx="1038985" cy="693228"/>
          </a:xfrm>
          <a:prstGeom prst="rect">
            <a:avLst/>
          </a:prstGeom>
          <a:noFill/>
          <a:ln>
            <a:noFill/>
          </a:ln>
        </p:spPr>
      </p:pic>
      <p:pic>
        <p:nvPicPr>
          <p:cNvPr id="182" name="Google Shape;182;p8" descr="Europlanet logo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91386" y="9261120"/>
            <a:ext cx="3460994" cy="102588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" name="Group 1" descr="Question mark">
            <a:extLst>
              <a:ext uri="{FF2B5EF4-FFF2-40B4-BE49-F238E27FC236}">
                <a16:creationId xmlns:a16="http://schemas.microsoft.com/office/drawing/2014/main" id="{5E7BE3E5-095E-6843-AAF4-C4CA4F8502E8}"/>
              </a:ext>
            </a:extLst>
          </p:cNvPr>
          <p:cNvGrpSpPr/>
          <p:nvPr/>
        </p:nvGrpSpPr>
        <p:grpSpPr>
          <a:xfrm>
            <a:off x="6439765" y="3187112"/>
            <a:ext cx="5408470" cy="5408470"/>
            <a:chOff x="6439765" y="2931931"/>
            <a:chExt cx="5408470" cy="5408470"/>
          </a:xfrm>
        </p:grpSpPr>
        <p:sp>
          <p:nvSpPr>
            <p:cNvPr id="176" name="Google Shape;176;p8"/>
            <p:cNvSpPr/>
            <p:nvPr/>
          </p:nvSpPr>
          <p:spPr>
            <a:xfrm>
              <a:off x="7003472" y="3378751"/>
              <a:ext cx="4281055" cy="4453969"/>
            </a:xfrm>
            <a:prstGeom prst="ellipse">
              <a:avLst/>
            </a:prstGeom>
            <a:solidFill>
              <a:schemeClr val="accent1"/>
            </a:solidFill>
            <a:ln w="25400" cap="flat" cmpd="sng">
              <a:solidFill>
                <a:srgbClr val="395E8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183" name="Google Shape;183;p8" descr="Icon&#10;&#10;Description automatically generated"/>
            <p:cNvPicPr preferRelativeResize="0"/>
            <p:nvPr/>
          </p:nvPicPr>
          <p:blipFill rotWithShape="1">
            <a:blip r:embed="rId6">
              <a:alphaModFix/>
            </a:blip>
            <a:srcRect/>
            <a:stretch/>
          </p:blipFill>
          <p:spPr>
            <a:xfrm>
              <a:off x="6439765" y="2931931"/>
              <a:ext cx="5408470" cy="540847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5" name="Title 4">
            <a:extLst>
              <a:ext uri="{FF2B5EF4-FFF2-40B4-BE49-F238E27FC236}">
                <a16:creationId xmlns:a16="http://schemas.microsoft.com/office/drawing/2014/main" id="{97995CED-454C-6F45-A928-C284635198F4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2860960" y="382960"/>
            <a:ext cx="12566073" cy="1143000"/>
          </a:xfrm>
        </p:spPr>
        <p:txBody>
          <a:bodyPr>
            <a:noAutofit/>
          </a:bodyPr>
          <a:lstStyle/>
          <a:p>
            <a:pPr rtl="0"/>
            <a:r>
              <a:rPr lang="ru-RU" sz="7000" b="0" i="0" dirty="0">
                <a:solidFill>
                  <a:srgbClr val="6BD4C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Что произошло</a:t>
            </a:r>
            <a:r>
              <a:rPr lang="en-US" sz="7000" b="0" i="0" dirty="0">
                <a:solidFill>
                  <a:srgbClr val="6BD4C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?</a:t>
            </a:r>
            <a:r>
              <a:rPr lang="ru-RU" sz="7000" b="0" i="0" dirty="0">
                <a:solidFill>
                  <a:srgbClr val="6BD4C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Почему?</a:t>
            </a:r>
            <a:endParaRPr lang="en-GB" sz="7000" dirty="0">
              <a:effectLst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7315F"/>
        </a:solidFill>
        <a:effectLst/>
      </p:bgPr>
    </p:bg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10" descr="Acidic environment, which acts as an analogue to Mars’ past.&#13;&#10;"/>
          <p:cNvSpPr txBox="1"/>
          <p:nvPr/>
        </p:nvSpPr>
        <p:spPr>
          <a:xfrm>
            <a:off x="588105" y="4739760"/>
            <a:ext cx="6095250" cy="24929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571500" lvl="0" indent="-571500">
              <a:lnSpc>
                <a:spcPct val="150000"/>
              </a:lnSpc>
              <a:buClr>
                <a:schemeClr val="bg1"/>
              </a:buClr>
              <a:buSzPts val="3000"/>
              <a:buFont typeface="Arial" panose="020B0604020202020204" pitchFamily="34" charset="0"/>
              <a:buChar char="•"/>
            </a:pPr>
            <a:r>
              <a:rPr lang="ru-RU" sz="3600" dirty="0">
                <a:solidFill>
                  <a:srgbClr val="E2EDF1"/>
                </a:solidFill>
                <a:latin typeface="Calibri"/>
                <a:ea typeface="Calibri"/>
                <a:cs typeface="Calibri"/>
                <a:sym typeface="Calibri"/>
              </a:rPr>
              <a:t>Кислая среда, которая действует как аналог Марса в прошлом.</a:t>
            </a:r>
            <a:endParaRPr sz="3600" b="0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1" name="Google Shape;196;p30" descr="Rio Tinto, Spain">
            <a:extLst>
              <a:ext uri="{FF2B5EF4-FFF2-40B4-BE49-F238E27FC236}">
                <a16:creationId xmlns:a16="http://schemas.microsoft.com/office/drawing/2014/main" id="{CFB5A2DC-F497-B844-A432-7107A607AA3F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21367147">
            <a:off x="7626021" y="1524523"/>
            <a:ext cx="9549640" cy="576159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grpSp>
        <p:nvGrpSpPr>
          <p:cNvPr id="12" name="Google Shape;203;p31">
            <a:extLst>
              <a:ext uri="{FF2B5EF4-FFF2-40B4-BE49-F238E27FC236}">
                <a16:creationId xmlns:a16="http://schemas.microsoft.com/office/drawing/2014/main" id="{44AED7CF-011D-9B40-A663-4BFF793614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0" y="8340401"/>
            <a:ext cx="18288000" cy="1946599"/>
            <a:chOff x="0" y="0"/>
            <a:chExt cx="25120600" cy="2900265"/>
          </a:xfrm>
        </p:grpSpPr>
        <p:pic>
          <p:nvPicPr>
            <p:cNvPr id="13" name="Google Shape;204;p31">
              <a:extLst>
                <a:ext uri="{FF2B5EF4-FFF2-40B4-BE49-F238E27FC236}">
                  <a16:creationId xmlns:a16="http://schemas.microsoft.com/office/drawing/2014/main" id="{C86AD9C0-CB6E-8340-A04B-6216A394A981}"/>
                </a:ext>
              </a:extLst>
            </p:cNvPr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875286" y="0"/>
              <a:ext cx="3899914" cy="157946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4" name="Google Shape;205;p31">
              <a:extLst>
                <a:ext uri="{FF2B5EF4-FFF2-40B4-BE49-F238E27FC236}">
                  <a16:creationId xmlns:a16="http://schemas.microsoft.com/office/drawing/2014/main" id="{46F13222-6A36-1D40-B7F7-98AD9E2BE9CF}"/>
                </a:ext>
              </a:extLst>
            </p:cNvPr>
            <p:cNvSpPr/>
            <p:nvPr/>
          </p:nvSpPr>
          <p:spPr>
            <a:xfrm>
              <a:off x="0" y="1223865"/>
              <a:ext cx="25120600" cy="1676400"/>
            </a:xfrm>
            <a:prstGeom prst="rect">
              <a:avLst/>
            </a:prstGeom>
            <a:solidFill>
              <a:srgbClr val="6BD4C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15" name="Google Shape;206;p31" descr="EU Emblem">
            <a:extLst>
              <a:ext uri="{FF2B5EF4-FFF2-40B4-BE49-F238E27FC236}">
                <a16:creationId xmlns:a16="http://schemas.microsoft.com/office/drawing/2014/main" id="{1D9522C4-00A0-2949-9214-29B1DF3D9716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6840200" y="9400506"/>
            <a:ext cx="1038985" cy="693228"/>
          </a:xfrm>
          <a:prstGeom prst="rect">
            <a:avLst/>
          </a:prstGeom>
          <a:noFill/>
          <a:ln>
            <a:noFill/>
          </a:ln>
        </p:spPr>
      </p:pic>
      <p:pic>
        <p:nvPicPr>
          <p:cNvPr id="16" name="Google Shape;207;p31" descr="Europlanet logo">
            <a:extLst>
              <a:ext uri="{FF2B5EF4-FFF2-40B4-BE49-F238E27FC236}">
                <a16:creationId xmlns:a16="http://schemas.microsoft.com/office/drawing/2014/main" id="{BA61BB81-7C8A-2247-AB9E-BBD018CF7602}"/>
              </a:ext>
            </a:extLst>
          </p:cNvPr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91386" y="9261120"/>
            <a:ext cx="3460994" cy="102588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330B365-0D7B-D543-9F9F-B5FF94B26B87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498762" y="2665398"/>
            <a:ext cx="6747164" cy="1143000"/>
          </a:xfrm>
        </p:spPr>
        <p:txBody>
          <a:bodyPr>
            <a:noAutofit/>
          </a:bodyPr>
          <a:lstStyle/>
          <a:p>
            <a:pPr algn="l" rtl="0">
              <a:lnSpc>
                <a:spcPct val="130000"/>
              </a:lnSpc>
            </a:pPr>
            <a:r>
              <a:rPr lang="ru-RU" sz="7200" b="1" i="0" dirty="0">
                <a:solidFill>
                  <a:srgbClr val="6BD4C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Река Рио Тинто </a:t>
            </a:r>
            <a:r>
              <a:rPr lang="ru-RU" sz="7200" b="0" i="0" dirty="0">
                <a:solidFill>
                  <a:srgbClr val="6BD4C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Испания</a:t>
            </a:r>
            <a:endParaRPr lang="en-GB" sz="7200" dirty="0">
              <a:effectLst/>
            </a:endParaRPr>
          </a:p>
          <a:p>
            <a:pPr algn="l">
              <a:lnSpc>
                <a:spcPct val="130000"/>
              </a:lnSpc>
            </a:pPr>
            <a:endParaRPr lang="en-US" sz="7200" dirty="0"/>
          </a:p>
        </p:txBody>
      </p:sp>
    </p:spTree>
    <p:extLst>
      <p:ext uri="{BB962C8B-B14F-4D97-AF65-F5344CB8AC3E}">
        <p14:creationId xmlns:p14="http://schemas.microsoft.com/office/powerpoint/2010/main" val="383313467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422</TotalTime>
  <Words>270</Words>
  <Application>Microsoft Macintosh PowerPoint</Application>
  <PresentationFormat>Custom</PresentationFormat>
  <Paragraphs>43</Paragraphs>
  <Slides>12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6" baseType="lpstr">
      <vt:lpstr>Calibri</vt:lpstr>
      <vt:lpstr>Arial</vt:lpstr>
      <vt:lpstr>Arimo</vt:lpstr>
      <vt:lpstr>Office Theme</vt:lpstr>
      <vt:lpstr>pH Марса </vt:lpstr>
      <vt:lpstr>Задачи </vt:lpstr>
      <vt:lpstr>Что такое pH? </vt:lpstr>
      <vt:lpstr>Шкала pH </vt:lpstr>
      <vt:lpstr>Обсудите, каким, по вашему мнению, может быть pH на Марсе?</vt:lpstr>
      <vt:lpstr>Как можно определить pH? </vt:lpstr>
      <vt:lpstr>Как измерить pH? </vt:lpstr>
      <vt:lpstr>Что произошло? Почему?</vt:lpstr>
      <vt:lpstr>Река Рио Тинто Испания </vt:lpstr>
      <vt:lpstr>Как CO2 влияет на pH? </vt:lpstr>
      <vt:lpstr>Как это влияет на обитаемость? </vt:lpstr>
      <vt:lpstr>Повторение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Tony Thompson</dc:creator>
  <cp:lastModifiedBy>Anastasia Mityagina</cp:lastModifiedBy>
  <cp:revision>11</cp:revision>
  <dcterms:created xsi:type="dcterms:W3CDTF">2020-10-04T14:06:34Z</dcterms:created>
  <dcterms:modified xsi:type="dcterms:W3CDTF">2021-10-27T08:01:57Z</dcterms:modified>
</cp:coreProperties>
</file>